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3" r:id="rId3"/>
    <p:sldId id="269" r:id="rId4"/>
    <p:sldId id="270" r:id="rId5"/>
    <p:sldId id="259" r:id="rId6"/>
    <p:sldId id="260" r:id="rId7"/>
    <p:sldId id="277" r:id="rId8"/>
    <p:sldId id="279" r:id="rId9"/>
    <p:sldId id="271" r:id="rId10"/>
    <p:sldId id="272" r:id="rId11"/>
    <p:sldId id="275" r:id="rId12"/>
    <p:sldId id="274" r:id="rId13"/>
    <p:sldId id="261"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4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5AFE-205E-4D31-8061-8DD83800D873}" type="datetimeFigureOut">
              <a:rPr lang="ru-RU" smtClean="0"/>
              <a:t>07.10.2020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873B2-2297-4221-815E-1281C5F86509}" type="slidenum">
              <a:rPr lang="ru-RU" smtClean="0"/>
              <a:t>‹#›</a:t>
            </a:fld>
            <a:endParaRPr lang="ru-RU"/>
          </a:p>
        </p:txBody>
      </p:sp>
    </p:spTree>
    <p:extLst>
      <p:ext uri="{BB962C8B-B14F-4D97-AF65-F5344CB8AC3E}">
        <p14:creationId xmlns:p14="http://schemas.microsoft.com/office/powerpoint/2010/main" val="3950318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87873B2-2297-4221-815E-1281C5F86509}" type="slidenum">
              <a:rPr lang="ru-RU" smtClean="0"/>
              <a:t>1</a:t>
            </a:fld>
            <a:endParaRPr lang="ru-RU"/>
          </a:p>
        </p:txBody>
      </p:sp>
    </p:spTree>
    <p:extLst>
      <p:ext uri="{BB962C8B-B14F-4D97-AF65-F5344CB8AC3E}">
        <p14:creationId xmlns:p14="http://schemas.microsoft.com/office/powerpoint/2010/main" val="3890626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5AB9724-1763-41EA-86D5-A1C75F11FD61}" type="datetimeFigureOut">
              <a:rPr lang="ru-RU" smtClean="0"/>
              <a:t>07.10.2020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6C3E8C-CC23-4919-A8A5-6175863BC087}" type="slidenum">
              <a:rPr lang="ru-RU" smtClean="0"/>
              <a:t>‹#›</a:t>
            </a:fld>
            <a:endParaRPr lang="ru-RU"/>
          </a:p>
        </p:txBody>
      </p:sp>
    </p:spTree>
    <p:extLst>
      <p:ext uri="{BB962C8B-B14F-4D97-AF65-F5344CB8AC3E}">
        <p14:creationId xmlns:p14="http://schemas.microsoft.com/office/powerpoint/2010/main" val="403835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AB9724-1763-41EA-86D5-A1C75F11FD61}" type="datetimeFigureOut">
              <a:rPr lang="ru-RU" smtClean="0"/>
              <a:t>07.10.2020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6C3E8C-CC23-4919-A8A5-6175863BC087}" type="slidenum">
              <a:rPr lang="ru-RU" smtClean="0"/>
              <a:t>‹#›</a:t>
            </a:fld>
            <a:endParaRPr lang="ru-RU"/>
          </a:p>
        </p:txBody>
      </p:sp>
    </p:spTree>
    <p:extLst>
      <p:ext uri="{BB962C8B-B14F-4D97-AF65-F5344CB8AC3E}">
        <p14:creationId xmlns:p14="http://schemas.microsoft.com/office/powerpoint/2010/main" val="736920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AB9724-1763-41EA-86D5-A1C75F11FD61}" type="datetimeFigureOut">
              <a:rPr lang="ru-RU" smtClean="0"/>
              <a:t>07.10.2020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6C3E8C-CC23-4919-A8A5-6175863BC087}" type="slidenum">
              <a:rPr lang="ru-RU" smtClean="0"/>
              <a:t>‹#›</a:t>
            </a:fld>
            <a:endParaRPr lang="ru-RU"/>
          </a:p>
        </p:txBody>
      </p:sp>
    </p:spTree>
    <p:extLst>
      <p:ext uri="{BB962C8B-B14F-4D97-AF65-F5344CB8AC3E}">
        <p14:creationId xmlns:p14="http://schemas.microsoft.com/office/powerpoint/2010/main" val="3806872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24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AB9724-1763-41EA-86D5-A1C75F11FD61}" type="datetimeFigureOut">
              <a:rPr lang="ru-RU" smtClean="0"/>
              <a:t>07.10.2020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6C3E8C-CC23-4919-A8A5-6175863BC087}" type="slidenum">
              <a:rPr lang="ru-RU" smtClean="0"/>
              <a:t>‹#›</a:t>
            </a:fld>
            <a:endParaRPr lang="ru-RU"/>
          </a:p>
        </p:txBody>
      </p:sp>
    </p:spTree>
    <p:extLst>
      <p:ext uri="{BB962C8B-B14F-4D97-AF65-F5344CB8AC3E}">
        <p14:creationId xmlns:p14="http://schemas.microsoft.com/office/powerpoint/2010/main" val="1104211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5AB9724-1763-41EA-86D5-A1C75F11FD61}" type="datetimeFigureOut">
              <a:rPr lang="ru-RU" smtClean="0"/>
              <a:t>07.10.2020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6C3E8C-CC23-4919-A8A5-6175863BC087}" type="slidenum">
              <a:rPr lang="ru-RU" smtClean="0"/>
              <a:t>‹#›</a:t>
            </a:fld>
            <a:endParaRPr lang="ru-RU"/>
          </a:p>
        </p:txBody>
      </p:sp>
    </p:spTree>
    <p:extLst>
      <p:ext uri="{BB962C8B-B14F-4D97-AF65-F5344CB8AC3E}">
        <p14:creationId xmlns:p14="http://schemas.microsoft.com/office/powerpoint/2010/main" val="649246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5AB9724-1763-41EA-86D5-A1C75F11FD61}" type="datetimeFigureOut">
              <a:rPr lang="ru-RU" smtClean="0"/>
              <a:t>07.10.2020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6C3E8C-CC23-4919-A8A5-6175863BC087}" type="slidenum">
              <a:rPr lang="ru-RU" smtClean="0"/>
              <a:t>‹#›</a:t>
            </a:fld>
            <a:endParaRPr lang="ru-RU"/>
          </a:p>
        </p:txBody>
      </p:sp>
    </p:spTree>
    <p:extLst>
      <p:ext uri="{BB962C8B-B14F-4D97-AF65-F5344CB8AC3E}">
        <p14:creationId xmlns:p14="http://schemas.microsoft.com/office/powerpoint/2010/main" val="918892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5AB9724-1763-41EA-86D5-A1C75F11FD61}" type="datetimeFigureOut">
              <a:rPr lang="ru-RU" smtClean="0"/>
              <a:t>07.10.2020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A6C3E8C-CC23-4919-A8A5-6175863BC087}" type="slidenum">
              <a:rPr lang="ru-RU" smtClean="0"/>
              <a:t>‹#›</a:t>
            </a:fld>
            <a:endParaRPr lang="ru-RU"/>
          </a:p>
        </p:txBody>
      </p:sp>
    </p:spTree>
    <p:extLst>
      <p:ext uri="{BB962C8B-B14F-4D97-AF65-F5344CB8AC3E}">
        <p14:creationId xmlns:p14="http://schemas.microsoft.com/office/powerpoint/2010/main" val="1040966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5AB9724-1763-41EA-86D5-A1C75F11FD61}" type="datetimeFigureOut">
              <a:rPr lang="ru-RU" smtClean="0"/>
              <a:t>07.10.2020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A6C3E8C-CC23-4919-A8A5-6175863BC087}" type="slidenum">
              <a:rPr lang="ru-RU" smtClean="0"/>
              <a:t>‹#›</a:t>
            </a:fld>
            <a:endParaRPr lang="ru-RU"/>
          </a:p>
        </p:txBody>
      </p:sp>
    </p:spTree>
    <p:extLst>
      <p:ext uri="{BB962C8B-B14F-4D97-AF65-F5344CB8AC3E}">
        <p14:creationId xmlns:p14="http://schemas.microsoft.com/office/powerpoint/2010/main" val="206463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5AB9724-1763-41EA-86D5-A1C75F11FD61}" type="datetimeFigureOut">
              <a:rPr lang="ru-RU" smtClean="0"/>
              <a:t>07.10.2020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A6C3E8C-CC23-4919-A8A5-6175863BC087}" type="slidenum">
              <a:rPr lang="ru-RU" smtClean="0"/>
              <a:t>‹#›</a:t>
            </a:fld>
            <a:endParaRPr lang="ru-RU"/>
          </a:p>
        </p:txBody>
      </p:sp>
    </p:spTree>
    <p:extLst>
      <p:ext uri="{BB962C8B-B14F-4D97-AF65-F5344CB8AC3E}">
        <p14:creationId xmlns:p14="http://schemas.microsoft.com/office/powerpoint/2010/main" val="312419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5AB9724-1763-41EA-86D5-A1C75F11FD61}" type="datetimeFigureOut">
              <a:rPr lang="ru-RU" smtClean="0"/>
              <a:t>07.10.2020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6C3E8C-CC23-4919-A8A5-6175863BC087}" type="slidenum">
              <a:rPr lang="ru-RU" smtClean="0"/>
              <a:t>‹#›</a:t>
            </a:fld>
            <a:endParaRPr lang="ru-RU"/>
          </a:p>
        </p:txBody>
      </p:sp>
    </p:spTree>
    <p:extLst>
      <p:ext uri="{BB962C8B-B14F-4D97-AF65-F5344CB8AC3E}">
        <p14:creationId xmlns:p14="http://schemas.microsoft.com/office/powerpoint/2010/main" val="389026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5AB9724-1763-41EA-86D5-A1C75F11FD61}" type="datetimeFigureOut">
              <a:rPr lang="ru-RU" smtClean="0"/>
              <a:t>07.10.2020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6C3E8C-CC23-4919-A8A5-6175863BC087}" type="slidenum">
              <a:rPr lang="ru-RU" smtClean="0"/>
              <a:t>‹#›</a:t>
            </a:fld>
            <a:endParaRPr lang="ru-RU"/>
          </a:p>
        </p:txBody>
      </p:sp>
    </p:spTree>
    <p:extLst>
      <p:ext uri="{BB962C8B-B14F-4D97-AF65-F5344CB8AC3E}">
        <p14:creationId xmlns:p14="http://schemas.microsoft.com/office/powerpoint/2010/main" val="216325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AB9724-1763-41EA-86D5-A1C75F11FD61}" type="datetimeFigureOut">
              <a:rPr lang="ru-RU" smtClean="0"/>
              <a:t>07.10.2020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C3E8C-CC23-4919-A8A5-6175863BC087}" type="slidenum">
              <a:rPr lang="ru-RU" smtClean="0"/>
              <a:t>‹#›</a:t>
            </a:fld>
            <a:endParaRPr lang="ru-RU"/>
          </a:p>
        </p:txBody>
      </p:sp>
    </p:spTree>
    <p:extLst>
      <p:ext uri="{BB962C8B-B14F-4D97-AF65-F5344CB8AC3E}">
        <p14:creationId xmlns:p14="http://schemas.microsoft.com/office/powerpoint/2010/main" val="1937311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769861"/>
          </a:xfrm>
        </p:spPr>
        <p:txBody>
          <a:bodyPr/>
          <a:lstStyle/>
          <a:p>
            <a:pPr algn="ctr"/>
            <a:r>
              <a:rPr lang="ru-RU" dirty="0" smtClean="0">
                <a:solidFill>
                  <a:srgbClr val="00B0F0"/>
                </a:solidFill>
              </a:rPr>
              <a:t>4-дәріс </a:t>
            </a:r>
            <a:r>
              <a:rPr lang="ru-RU" dirty="0" smtClean="0"/>
              <a:t/>
            </a:r>
            <a:br>
              <a:rPr lang="ru-RU" dirty="0" smtClean="0"/>
            </a:br>
            <a:r>
              <a:rPr lang="ru-RU" dirty="0"/>
              <a:t/>
            </a:r>
            <a:br>
              <a:rPr lang="ru-RU" dirty="0"/>
            </a:br>
            <a:r>
              <a:rPr lang="ru-RU" dirty="0" smtClean="0"/>
              <a:t> </a:t>
            </a:r>
            <a:r>
              <a:rPr lang="kk-KZ" b="1" dirty="0" err="1">
                <a:solidFill>
                  <a:srgbClr val="7030A0"/>
                </a:solidFill>
                <a:latin typeface="Times New Roman" panose="02020603050405020304" pitchFamily="18" charset="0"/>
                <a:cs typeface="Times New Roman" panose="02020603050405020304" pitchFamily="18" charset="0"/>
              </a:rPr>
              <a:t>Йоллығ</a:t>
            </a:r>
            <a:r>
              <a:rPr lang="kk-KZ" b="1" dirty="0">
                <a:solidFill>
                  <a:srgbClr val="7030A0"/>
                </a:solidFill>
                <a:latin typeface="Times New Roman" panose="02020603050405020304" pitchFamily="18" charset="0"/>
                <a:cs typeface="Times New Roman" panose="02020603050405020304" pitchFamily="18" charset="0"/>
              </a:rPr>
              <a:t> </a:t>
            </a:r>
            <a:r>
              <a:rPr lang="kk-KZ" b="1" dirty="0" smtClean="0">
                <a:solidFill>
                  <a:srgbClr val="7030A0"/>
                </a:solidFill>
                <a:latin typeface="Times New Roman" panose="02020603050405020304" pitchFamily="18" charset="0"/>
                <a:cs typeface="Times New Roman" panose="02020603050405020304" pitchFamily="18" charset="0"/>
              </a:rPr>
              <a:t>Тегін </a:t>
            </a:r>
            <a:r>
              <a:rPr lang="kk-KZ" b="1" dirty="0">
                <a:solidFill>
                  <a:srgbClr val="7030A0"/>
                </a:solidFill>
                <a:latin typeface="Times New Roman" panose="02020603050405020304" pitchFamily="18" charset="0"/>
                <a:cs typeface="Times New Roman" panose="02020603050405020304" pitchFamily="18" charset="0"/>
              </a:rPr>
              <a:t>– түркі мәдениетінің бастауын </a:t>
            </a:r>
            <a:r>
              <a:rPr lang="kk-KZ" b="1" dirty="0" smtClean="0">
                <a:solidFill>
                  <a:srgbClr val="7030A0"/>
                </a:solidFill>
                <a:latin typeface="Times New Roman" panose="02020603050405020304" pitchFamily="18" charset="0"/>
                <a:cs typeface="Times New Roman" panose="02020603050405020304" pitchFamily="18" charset="0"/>
              </a:rPr>
              <a:t>қалыптастырған тұлға</a:t>
            </a:r>
            <a:br>
              <a:rPr lang="kk-KZ" b="1" dirty="0" smtClean="0">
                <a:solidFill>
                  <a:srgbClr val="7030A0"/>
                </a:solidFill>
                <a:latin typeface="Times New Roman" panose="02020603050405020304" pitchFamily="18" charset="0"/>
                <a:cs typeface="Times New Roman" panose="02020603050405020304" pitchFamily="18" charset="0"/>
              </a:rPr>
            </a:br>
            <a:r>
              <a:rPr lang="kk-KZ" b="1" dirty="0">
                <a:solidFill>
                  <a:srgbClr val="7030A0"/>
                </a:solidFill>
                <a:latin typeface="Times New Roman" panose="02020603050405020304" pitchFamily="18" charset="0"/>
                <a:cs typeface="Times New Roman" panose="02020603050405020304" pitchFamily="18" charset="0"/>
              </a:rPr>
              <a:t/>
            </a:r>
            <a:br>
              <a:rPr lang="kk-KZ" b="1" dirty="0">
                <a:solidFill>
                  <a:srgbClr val="7030A0"/>
                </a:solidFill>
                <a:latin typeface="Times New Roman" panose="02020603050405020304" pitchFamily="18" charset="0"/>
                <a:cs typeface="Times New Roman" panose="02020603050405020304" pitchFamily="18" charset="0"/>
              </a:rPr>
            </a:br>
            <a:r>
              <a:rPr lang="kk-KZ" b="1" dirty="0" smtClean="0">
                <a:solidFill>
                  <a:srgbClr val="7030A0"/>
                </a:solidFill>
                <a:latin typeface="Times New Roman" panose="02020603050405020304" pitchFamily="18" charset="0"/>
                <a:cs typeface="Times New Roman" panose="02020603050405020304" pitchFamily="18" charset="0"/>
              </a:rPr>
              <a:t/>
            </a:r>
            <a:br>
              <a:rPr lang="kk-KZ" b="1" dirty="0" smtClean="0">
                <a:solidFill>
                  <a:srgbClr val="7030A0"/>
                </a:solidFill>
                <a:latin typeface="Times New Roman" panose="02020603050405020304" pitchFamily="18" charset="0"/>
                <a:cs typeface="Times New Roman" panose="02020603050405020304" pitchFamily="18" charset="0"/>
              </a:rPr>
            </a:br>
            <a:r>
              <a:rPr lang="kk-KZ" b="1" dirty="0" smtClean="0">
                <a:solidFill>
                  <a:srgbClr val="7030A0"/>
                </a:solidFill>
                <a:latin typeface="Times New Roman" panose="02020603050405020304" pitchFamily="18" charset="0"/>
                <a:cs typeface="Times New Roman" panose="02020603050405020304" pitchFamily="18" charset="0"/>
              </a:rPr>
              <a:t/>
            </a:r>
            <a:br>
              <a:rPr lang="kk-KZ" b="1" dirty="0" smtClean="0">
                <a:solidFill>
                  <a:srgbClr val="7030A0"/>
                </a:solidFill>
                <a:latin typeface="Times New Roman" panose="02020603050405020304" pitchFamily="18" charset="0"/>
                <a:cs typeface="Times New Roman" panose="02020603050405020304" pitchFamily="18" charset="0"/>
              </a:rPr>
            </a:br>
            <a:r>
              <a:rPr lang="kk-KZ" b="1" dirty="0">
                <a:solidFill>
                  <a:srgbClr val="7030A0"/>
                </a:solidFill>
                <a:latin typeface="Times New Roman" panose="02020603050405020304" pitchFamily="18" charset="0"/>
                <a:cs typeface="Times New Roman" panose="02020603050405020304" pitchFamily="18" charset="0"/>
              </a:rPr>
              <a:t> </a:t>
            </a:r>
            <a:r>
              <a:rPr lang="kk-KZ" b="1" dirty="0" smtClean="0">
                <a:solidFill>
                  <a:srgbClr val="7030A0"/>
                </a:solidFill>
                <a:latin typeface="Times New Roman" panose="02020603050405020304" pitchFamily="18" charset="0"/>
                <a:cs typeface="Times New Roman" panose="02020603050405020304" pitchFamily="18" charset="0"/>
              </a:rPr>
              <a:t>                                        </a:t>
            </a:r>
            <a:r>
              <a:rPr lang="kk-KZ" sz="2800" b="1" dirty="0" smtClean="0">
                <a:solidFill>
                  <a:srgbClr val="7030A0"/>
                </a:solidFill>
                <a:latin typeface="Times New Roman" panose="02020603050405020304" pitchFamily="18" charset="0"/>
                <a:cs typeface="Times New Roman" panose="02020603050405020304" pitchFamily="18" charset="0"/>
              </a:rPr>
              <a:t>профессор А. Салқынбай</a:t>
            </a:r>
            <a:endParaRPr lang="ru-RU" sz="2800" b="1" dirty="0">
              <a:solidFill>
                <a:srgbClr val="7030A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stretch>
            <a:fillRect/>
          </a:stretch>
        </p:blipFill>
        <p:spPr>
          <a:xfrm>
            <a:off x="263950" y="3895910"/>
            <a:ext cx="2573518" cy="2962090"/>
          </a:xfrm>
          <a:prstGeom prst="rect">
            <a:avLst/>
          </a:prstGeom>
        </p:spPr>
      </p:pic>
    </p:spTree>
    <p:extLst>
      <p:ext uri="{BB962C8B-B14F-4D97-AF65-F5344CB8AC3E}">
        <p14:creationId xmlns:p14="http://schemas.microsoft.com/office/powerpoint/2010/main" val="1496735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4704" y="1545021"/>
            <a:ext cx="9837682" cy="3785652"/>
          </a:xfrm>
          <a:prstGeom prst="rect">
            <a:avLst/>
          </a:prstGeom>
        </p:spPr>
        <p:txBody>
          <a:bodyPr wrap="square">
            <a:spAutoFit/>
          </a:bodyPr>
          <a:lstStyle/>
          <a:p>
            <a:pPr indent="228600" algn="just">
              <a:spcAft>
                <a:spcPts val="0"/>
              </a:spcAft>
            </a:pPr>
            <a:r>
              <a:rPr lang="kk-KZ"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Иоллығ</a:t>
            </a:r>
            <a:r>
              <a:rPr lang="kk-KZ"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тегін тарихи деректерді мол біліп қана қоймай, оларға парасатпен талдау жасап, салауатты, ойлы тұжырымдар түйіндегенін де мәтіннен аңғару қиын емес. Мұндай тұжырымдар, әсіресе, елдің бүтіндігі мен бірлігін сақтау, елдің </a:t>
            </a:r>
            <a:r>
              <a:rPr lang="kk-KZ"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тиыштығын</a:t>
            </a:r>
            <a:r>
              <a:rPr lang="kk-KZ"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ойлау, экономикасын дамыту, ерлікті мадақтау сияқты тұстарда қоюлана түседі. Ескерткіштердегі негізгі ой салмағы елдікті, ерлікті таныту, елі үшін құрбан болған ерлер есімін кейінгі ұрпаққа паш ету. Мұның өзі автордың өзіндік өресін,  таным-түсінігін, көзқарасын танытады. Демек, </a:t>
            </a:r>
            <a:r>
              <a:rPr lang="kk-KZ"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Иоллығ</a:t>
            </a:r>
            <a:r>
              <a:rPr lang="kk-KZ"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тегін есімі түркі мәдениеті мен әдебиетінің негізін салушы ретінде танылып, бағалануы тиіс. </a:t>
            </a:r>
            <a:endParaRPr lang="ru-RU" sz="2400" dirty="0">
              <a:effectLst/>
              <a:latin typeface="Times Kaz"/>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6988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0110" y="954265"/>
            <a:ext cx="10710042" cy="3046988"/>
          </a:xfrm>
          <a:prstGeom prst="rect">
            <a:avLst/>
          </a:prstGeom>
        </p:spPr>
        <p:txBody>
          <a:bodyPr wrap="square">
            <a:spAutoFit/>
          </a:bodyPr>
          <a:lstStyle/>
          <a:p>
            <a:pPr indent="381000" algn="just">
              <a:spcAft>
                <a:spcPts val="0"/>
              </a:spcAft>
            </a:pPr>
            <a:r>
              <a:rPr lang="kk-KZ" sz="3200" dirty="0" smtClean="0">
                <a:effectLst/>
                <a:latin typeface="Times New Roman" panose="02020603050405020304" pitchFamily="18" charset="0"/>
                <a:ea typeface="Times New Roman" panose="02020603050405020304" pitchFamily="18" charset="0"/>
                <a:cs typeface="Times New Roman" panose="02020603050405020304" pitchFamily="18" charset="0"/>
              </a:rPr>
              <a:t>Әлкей Марғұлан сөзімен түйіндесек: “</a:t>
            </a:r>
            <a:r>
              <a:rPr lang="kk-KZ" sz="32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Орхон-ойғыр</a:t>
            </a:r>
            <a:r>
              <a:rPr lang="kk-KZ" sz="3200" dirty="0" smtClean="0">
                <a:effectLst/>
                <a:latin typeface="Times New Roman" panose="02020603050405020304" pitchFamily="18" charset="0"/>
                <a:ea typeface="Times New Roman" panose="02020603050405020304" pitchFamily="18" charset="0"/>
                <a:cs typeface="Times New Roman" panose="02020603050405020304" pitchFamily="18" charset="0"/>
              </a:rPr>
              <a:t> жазуларын өзіне дәстүр қылған елдер – найман, керейлер, </a:t>
            </a:r>
            <a:r>
              <a:rPr lang="kk-KZ" sz="32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оңгіт-уақтар</a:t>
            </a:r>
            <a:r>
              <a:rPr lang="kk-KZ" sz="3200" dirty="0" smtClean="0">
                <a:effectLst/>
                <a:latin typeface="Times New Roman" panose="02020603050405020304" pitchFamily="18" charset="0"/>
                <a:ea typeface="Times New Roman" panose="02020603050405020304" pitchFamily="18" charset="0"/>
                <a:cs typeface="Times New Roman" panose="02020603050405020304" pitchFamily="18" charset="0"/>
              </a:rPr>
              <a:t>, меркіттер барлығы ерте кезден үкімет құрған, кейін қазақ ұлтына кірген тайпалар. Елді </a:t>
            </a:r>
            <a:r>
              <a:rPr lang="kk-KZ" sz="32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орхон-ойғыр</a:t>
            </a:r>
            <a:r>
              <a:rPr lang="kk-KZ" sz="3200" dirty="0" smtClean="0">
                <a:effectLst/>
                <a:latin typeface="Times New Roman" panose="02020603050405020304" pitchFamily="18" charset="0"/>
                <a:ea typeface="Times New Roman" panose="02020603050405020304" pitchFamily="18" charset="0"/>
                <a:cs typeface="Times New Roman" panose="02020603050405020304" pitchFamily="18" charset="0"/>
              </a:rPr>
              <a:t> жазуына үйретуге бұлардың үлесі зор” (“Найман, Керей, </a:t>
            </a:r>
            <a:r>
              <a:rPr lang="kk-KZ" sz="32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өңгіттердің</a:t>
            </a:r>
            <a:r>
              <a:rPr lang="kk-KZ" sz="3200" dirty="0" smtClean="0">
                <a:effectLst/>
                <a:latin typeface="Times New Roman" panose="02020603050405020304" pitchFamily="18" charset="0"/>
                <a:ea typeface="Times New Roman" panose="02020603050405020304" pitchFamily="18" charset="0"/>
                <a:cs typeface="Times New Roman" panose="02020603050405020304" pitchFamily="18" charset="0"/>
              </a:rPr>
              <a:t> жазулары”, “Ақиқат” журналы, 1995, 70-бет).</a:t>
            </a:r>
            <a:endParaRPr lang="ru-RU" sz="3200" dirty="0">
              <a:effectLst/>
              <a:latin typeface="Times Kaz"/>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5254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9090" y="1422820"/>
            <a:ext cx="10552386" cy="3785652"/>
          </a:xfrm>
          <a:prstGeom prst="rect">
            <a:avLst/>
          </a:prstGeom>
        </p:spPr>
        <p:txBody>
          <a:bodyPr wrap="square">
            <a:spAutoFit/>
          </a:bodyPr>
          <a:lstStyle/>
          <a:p>
            <a:pPr indent="228600" algn="just">
              <a:spcAft>
                <a:spcPts val="0"/>
              </a:spcAft>
            </a:pPr>
            <a:r>
              <a:rPr lang="kk-KZ"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Мәдениеттанушы Е.М.Абақан өзінің “Тілдің мәдени философиясы” атты зерттеуінде </a:t>
            </a:r>
            <a:r>
              <a:rPr lang="kk-KZ" sz="2400" i="1" dirty="0" smtClean="0">
                <a:effectLst/>
                <a:latin typeface="Times New Roman" panose="02020603050405020304" pitchFamily="18" charset="0"/>
                <a:ea typeface="Times New Roman" panose="02020603050405020304" pitchFamily="18" charset="0"/>
                <a:cs typeface="Times New Roman" panose="02020603050405020304" pitchFamily="18" charset="0"/>
              </a:rPr>
              <a:t>он оқ </a:t>
            </a:r>
            <a:r>
              <a:rPr lang="kk-KZ"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елі деген атаудың Орхон жазбаларында кездесетін </a:t>
            </a:r>
            <a:r>
              <a:rPr lang="kk-KZ" sz="2400" i="1" dirty="0" smtClean="0">
                <a:effectLst/>
                <a:latin typeface="Times New Roman" panose="02020603050405020304" pitchFamily="18" charset="0"/>
                <a:ea typeface="Times New Roman" panose="02020603050405020304" pitchFamily="18" charset="0"/>
                <a:cs typeface="Times New Roman" panose="02020603050405020304" pitchFamily="18" charset="0"/>
              </a:rPr>
              <a:t>оқ, жебе</a:t>
            </a:r>
            <a:r>
              <a:rPr lang="kk-KZ"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 елдің, халықтың нышаны деп, “қазақ“ этнонимінің ежелден келе жатқаны туралы айтады. Бұл этноним “</a:t>
            </a:r>
            <a:r>
              <a:rPr lang="kk-KZ"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коз</a:t>
            </a:r>
            <a:r>
              <a:rPr lang="kk-KZ"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және “сақ” деген семиотикалық сипаттағы түбірлерден пайда болуы мүмкін деген болжам жасайды (2000, 162). Шынында да, “оқ” сөзінің беретін ұғымы – </a:t>
            </a:r>
            <a:r>
              <a:rPr lang="kk-KZ" sz="2400" i="1" dirty="0" smtClean="0">
                <a:effectLst/>
                <a:latin typeface="Times New Roman" panose="02020603050405020304" pitchFamily="18" charset="0"/>
                <a:ea typeface="Times New Roman" panose="02020603050405020304" pitchFamily="18" charset="0"/>
                <a:cs typeface="Times New Roman" panose="02020603050405020304" pitchFamily="18" charset="0"/>
              </a:rPr>
              <a:t>нағыз жауынгер, мерген, оқшы, оқ жасаушы </a:t>
            </a:r>
            <a:r>
              <a:rPr lang="kk-KZ"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дегенге жақын. Бұлай аталуының өзіндік танымдық тереңдігі, тіршіліктің сипаты, тайпалардың мәдени өмірінің, тұрмыстың арқауын байқататын мәні бар. “Оғыз” сөзінің құрамындағы </a:t>
            </a:r>
            <a:r>
              <a:rPr lang="kk-KZ"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-ыз</a:t>
            </a:r>
            <a:r>
              <a:rPr lang="kk-KZ"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тұлғасы көптік мән туғызу үшін қолданылған, яғни “оғыз” – оқтар, оқ жасаушылар, оқшылар, мергендер. </a:t>
            </a:r>
            <a:endParaRPr lang="ru-RU" sz="2400" dirty="0">
              <a:effectLst/>
              <a:latin typeface="Times Kaz"/>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67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67256" y="525516"/>
            <a:ext cx="10867696" cy="5970865"/>
          </a:xfrm>
          <a:prstGeom prst="rect">
            <a:avLst/>
          </a:prstGeom>
        </p:spPr>
        <p:txBody>
          <a:bodyPr wrap="square">
            <a:spAutoFit/>
          </a:bodyPr>
          <a:lstStyle/>
          <a:p>
            <a:pPr algn="ctr"/>
            <a:r>
              <a:rPr lang="ru-RU" sz="3200" dirty="0" err="1" smtClean="0">
                <a:solidFill>
                  <a:srgbClr val="7030A0"/>
                </a:solidFill>
                <a:latin typeface="Times New Roman" panose="02020603050405020304" pitchFamily="18" charset="0"/>
                <a:cs typeface="Times New Roman" panose="02020603050405020304" pitchFamily="18" charset="0"/>
              </a:rPr>
              <a:t>Пайдаланған</a:t>
            </a:r>
            <a:r>
              <a:rPr lang="ru-RU" sz="3200" dirty="0" smtClean="0">
                <a:solidFill>
                  <a:srgbClr val="7030A0"/>
                </a:solidFill>
                <a:latin typeface="Times New Roman" panose="02020603050405020304" pitchFamily="18" charset="0"/>
                <a:cs typeface="Times New Roman" panose="02020603050405020304" pitchFamily="18" charset="0"/>
              </a:rPr>
              <a:t> </a:t>
            </a:r>
            <a:r>
              <a:rPr lang="ru-RU" sz="3200" dirty="0" err="1" smtClean="0">
                <a:solidFill>
                  <a:srgbClr val="7030A0"/>
                </a:solidFill>
                <a:latin typeface="Times New Roman" panose="02020603050405020304" pitchFamily="18" charset="0"/>
                <a:cs typeface="Times New Roman" panose="02020603050405020304" pitchFamily="18" charset="0"/>
              </a:rPr>
              <a:t>әдебиеттер</a:t>
            </a:r>
            <a:r>
              <a:rPr lang="ru-RU" sz="3200" dirty="0" smtClean="0">
                <a:solidFill>
                  <a:srgbClr val="7030A0"/>
                </a:solidFill>
                <a:latin typeface="Times New Roman" panose="02020603050405020304" pitchFamily="18" charset="0"/>
                <a:cs typeface="Times New Roman" panose="02020603050405020304" pitchFamily="18" charset="0"/>
              </a:rPr>
              <a:t>: </a:t>
            </a:r>
          </a:p>
          <a:p>
            <a:pPr algn="ctr"/>
            <a:endParaRPr lang="ru-RU" sz="2000" dirty="0" smtClean="0">
              <a:solidFill>
                <a:srgbClr val="7030A0"/>
              </a:solidFill>
            </a:endParaRPr>
          </a:p>
          <a:p>
            <a:pPr>
              <a:tabLst>
                <a:tab pos="357188" algn="l"/>
              </a:tabLst>
            </a:pPr>
            <a:r>
              <a:rPr lang="ru-RU" sz="2400" dirty="0" smtClean="0">
                <a:latin typeface="Times New Roman" panose="02020603050405020304" pitchFamily="18" charset="0"/>
                <a:cs typeface="Times New Roman" panose="02020603050405020304" pitchFamily="18" charset="0"/>
              </a:rPr>
              <a:t>1.	</a:t>
            </a:r>
            <a:r>
              <a:rPr lang="ru-RU" sz="2400" dirty="0" err="1" smtClean="0">
                <a:latin typeface="Times New Roman" panose="02020603050405020304" pitchFamily="18" charset="0"/>
                <a:cs typeface="Times New Roman" panose="02020603050405020304" pitchFamily="18" charset="0"/>
              </a:rPr>
              <a:t>Дүйсенов</a:t>
            </a:r>
            <a:r>
              <a:rPr lang="ru-RU" sz="2400" dirty="0" smtClean="0">
                <a:latin typeface="Times New Roman" panose="02020603050405020304" pitchFamily="18" charset="0"/>
                <a:cs typeface="Times New Roman" panose="02020603050405020304" pitchFamily="18" charset="0"/>
              </a:rPr>
              <a:t> М. </a:t>
            </a:r>
            <a:r>
              <a:rPr lang="ru-RU" sz="2400" dirty="0" err="1" smtClean="0">
                <a:latin typeface="Times New Roman" panose="02020603050405020304" pitchFamily="18" charset="0"/>
                <a:cs typeface="Times New Roman" panose="02020603050405020304" pitchFamily="18" charset="0"/>
              </a:rPr>
              <a:t>Көне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жазу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төркіндері</a:t>
            </a:r>
            <a:r>
              <a:rPr lang="ru-RU" sz="2400" dirty="0" smtClean="0">
                <a:latin typeface="Times New Roman" panose="02020603050405020304" pitchFamily="18" charset="0"/>
                <a:cs typeface="Times New Roman" panose="02020603050405020304" pitchFamily="18" charset="0"/>
              </a:rPr>
              <a:t>. – Алматы. 1989.</a:t>
            </a:r>
          </a:p>
          <a:p>
            <a:pPr>
              <a:tabLst>
                <a:tab pos="357188" algn="l"/>
              </a:tabLst>
            </a:pPr>
            <a:r>
              <a:rPr lang="ru-RU" sz="2400" dirty="0" smtClean="0">
                <a:latin typeface="Times New Roman" panose="02020603050405020304" pitchFamily="18" charset="0"/>
                <a:cs typeface="Times New Roman" panose="02020603050405020304" pitchFamily="18" charset="0"/>
              </a:rPr>
              <a:t>2.	</a:t>
            </a:r>
            <a:r>
              <a:rPr lang="ru-RU" sz="2400" dirty="0" err="1" smtClean="0">
                <a:latin typeface="Times New Roman" panose="02020603050405020304" pitchFamily="18" charset="0"/>
                <a:cs typeface="Times New Roman" panose="02020603050405020304" pitchFamily="18" charset="0"/>
              </a:rPr>
              <a:t>Мырзахметов</a:t>
            </a:r>
            <a:r>
              <a:rPr lang="ru-RU" sz="2400" dirty="0" smtClean="0">
                <a:latin typeface="Times New Roman" panose="02020603050405020304" pitchFamily="18" charset="0"/>
                <a:cs typeface="Times New Roman" panose="02020603050405020304" pitchFamily="18" charset="0"/>
              </a:rPr>
              <a:t> М. </a:t>
            </a:r>
            <a:r>
              <a:rPr lang="ru-RU" sz="2400" dirty="0" err="1" smtClean="0">
                <a:latin typeface="Times New Roman" panose="02020603050405020304" pitchFamily="18" charset="0"/>
                <a:cs typeface="Times New Roman" panose="02020603050405020304" pitchFamily="18" charset="0"/>
              </a:rPr>
              <a:t>Әріптер</a:t>
            </a:r>
            <a:r>
              <a:rPr lang="ru-RU" sz="2400" dirty="0" smtClean="0">
                <a:latin typeface="Times New Roman" panose="02020603050405020304" pitchFamily="18" charset="0"/>
                <a:cs typeface="Times New Roman" panose="02020603050405020304" pitchFamily="18" charset="0"/>
              </a:rPr>
              <a:t> неге </a:t>
            </a:r>
            <a:r>
              <a:rPr lang="ru-RU" sz="2400" dirty="0" err="1" smtClean="0">
                <a:latin typeface="Times New Roman" panose="02020603050405020304" pitchFamily="18" charset="0"/>
                <a:cs typeface="Times New Roman" panose="02020603050405020304" pitchFamily="18" charset="0"/>
              </a:rPr>
              <a:t>өзгерген</a:t>
            </a:r>
            <a:r>
              <a:rPr lang="ru-RU" sz="2400" dirty="0" smtClean="0">
                <a:latin typeface="Times New Roman" panose="02020603050405020304" pitchFamily="18" charset="0"/>
                <a:cs typeface="Times New Roman" panose="02020603050405020304" pitchFamily="18" charset="0"/>
              </a:rPr>
              <a:t>. – Алматы. 1992.</a:t>
            </a:r>
          </a:p>
          <a:p>
            <a:pPr>
              <a:tabLst>
                <a:tab pos="357188" algn="l"/>
              </a:tabLst>
            </a:pPr>
            <a:r>
              <a:rPr lang="ru-RU" sz="2400" dirty="0" smtClean="0">
                <a:latin typeface="Times New Roman" panose="02020603050405020304" pitchFamily="18" charset="0"/>
                <a:cs typeface="Times New Roman" panose="02020603050405020304" pitchFamily="18" charset="0"/>
              </a:rPr>
              <a:t>3.	</a:t>
            </a:r>
            <a:r>
              <a:rPr lang="ru-RU" sz="2400" dirty="0" err="1" smtClean="0">
                <a:latin typeface="Times New Roman" panose="02020603050405020304" pitchFamily="18" charset="0"/>
                <a:cs typeface="Times New Roman" panose="02020603050405020304" pitchFamily="18" charset="0"/>
              </a:rPr>
              <a:t>Қабаев</a:t>
            </a:r>
            <a:r>
              <a:rPr lang="ru-RU" sz="2400" dirty="0" smtClean="0">
                <a:latin typeface="Times New Roman" panose="02020603050405020304" pitchFamily="18" charset="0"/>
                <a:cs typeface="Times New Roman" panose="02020603050405020304" pitchFamily="18" charset="0"/>
              </a:rPr>
              <a:t> Т. </a:t>
            </a:r>
            <a:r>
              <a:rPr lang="ru-RU" sz="2400" dirty="0" err="1" smtClean="0">
                <a:latin typeface="Times New Roman" panose="02020603050405020304" pitchFamily="18" charset="0"/>
                <a:cs typeface="Times New Roman" panose="02020603050405020304" pitchFamily="18" charset="0"/>
              </a:rPr>
              <a:t>Соғды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жазуы</a:t>
            </a:r>
            <a:r>
              <a:rPr lang="ru-RU" sz="2400" dirty="0" smtClean="0">
                <a:latin typeface="Times New Roman" panose="02020603050405020304" pitchFamily="18" charset="0"/>
                <a:cs typeface="Times New Roman" panose="02020603050405020304" pitchFamily="18" charset="0"/>
              </a:rPr>
              <a:t>. – Алматы. 1993.</a:t>
            </a:r>
          </a:p>
          <a:p>
            <a:pPr>
              <a:tabLst>
                <a:tab pos="357188" algn="l"/>
              </a:tabLst>
            </a:pPr>
            <a:r>
              <a:rPr lang="ru-RU" sz="2400" dirty="0" smtClean="0">
                <a:latin typeface="Times New Roman" panose="02020603050405020304" pitchFamily="18" charset="0"/>
                <a:cs typeface="Times New Roman" panose="02020603050405020304" pitchFamily="18" charset="0"/>
              </a:rPr>
              <a:t>4.	</a:t>
            </a:r>
            <a:r>
              <a:rPr lang="ru-RU" sz="2400" dirty="0" err="1" smtClean="0">
                <a:latin typeface="Times New Roman" panose="02020603050405020304" pitchFamily="18" charset="0"/>
                <a:cs typeface="Times New Roman" panose="02020603050405020304" pitchFamily="18" charset="0"/>
              </a:rPr>
              <a:t>Оралбаева</a:t>
            </a:r>
            <a:r>
              <a:rPr lang="ru-RU" sz="2400" dirty="0" smtClean="0">
                <a:latin typeface="Times New Roman" panose="02020603050405020304" pitchFamily="18" charset="0"/>
                <a:cs typeface="Times New Roman" panose="02020603050405020304" pitchFamily="18" charset="0"/>
              </a:rPr>
              <a:t> Н. </a:t>
            </a:r>
            <a:r>
              <a:rPr lang="ru-RU" sz="2400" dirty="0" err="1" smtClean="0">
                <a:latin typeface="Times New Roman" panose="02020603050405020304" pitchFamily="18" charset="0"/>
                <a:cs typeface="Times New Roman" panose="02020603050405020304" pitchFamily="18" charset="0"/>
              </a:rPr>
              <a:t>Қазақ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жазуларының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тарихы</a:t>
            </a:r>
            <a:r>
              <a:rPr lang="ru-RU" sz="2400" dirty="0" smtClean="0">
                <a:latin typeface="Times New Roman" panose="02020603050405020304" pitchFamily="18" charset="0"/>
                <a:cs typeface="Times New Roman" panose="02020603050405020304" pitchFamily="18" charset="0"/>
              </a:rPr>
              <a:t>. – Алматы. 1956.</a:t>
            </a:r>
          </a:p>
          <a:p>
            <a:pPr>
              <a:tabLst>
                <a:tab pos="357188" algn="l"/>
              </a:tabLst>
            </a:pPr>
            <a:r>
              <a:rPr lang="ru-RU" sz="2400" dirty="0" smtClean="0">
                <a:latin typeface="Times New Roman" panose="02020603050405020304" pitchFamily="18" charset="0"/>
                <a:cs typeface="Times New Roman" panose="02020603050405020304" pitchFamily="18" charset="0"/>
              </a:rPr>
              <a:t>5.	</a:t>
            </a:r>
            <a:r>
              <a:rPr lang="ru-RU" sz="2400" dirty="0" err="1" smtClean="0">
                <a:latin typeface="Times New Roman" panose="02020603050405020304" pitchFamily="18" charset="0"/>
                <a:cs typeface="Times New Roman" panose="02020603050405020304" pitchFamily="18" charset="0"/>
              </a:rPr>
              <a:t>Аманжолов</a:t>
            </a:r>
            <a:r>
              <a:rPr lang="ru-RU" sz="2400" dirty="0" smtClean="0">
                <a:latin typeface="Times New Roman" panose="02020603050405020304" pitchFamily="18" charset="0"/>
                <a:cs typeface="Times New Roman" panose="02020603050405020304" pitchFamily="18" charset="0"/>
              </a:rPr>
              <a:t> А.С. </a:t>
            </a:r>
            <a:r>
              <a:rPr lang="ru-RU" sz="2400" dirty="0" err="1" smtClean="0">
                <a:latin typeface="Times New Roman" panose="02020603050405020304" pitchFamily="18" charset="0"/>
                <a:cs typeface="Times New Roman" panose="02020603050405020304" pitchFamily="18" charset="0"/>
              </a:rPr>
              <a:t>Түркі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филологиясы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және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жазу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тарихы</a:t>
            </a:r>
            <a:r>
              <a:rPr lang="ru-RU" sz="2400" dirty="0" smtClean="0">
                <a:latin typeface="Times New Roman" panose="02020603050405020304" pitchFamily="18" charset="0"/>
                <a:cs typeface="Times New Roman" panose="02020603050405020304" pitchFamily="18" charset="0"/>
              </a:rPr>
              <a:t>, Алматы, 1998.</a:t>
            </a:r>
          </a:p>
          <a:p>
            <a:pPr>
              <a:tabLst>
                <a:tab pos="357188" algn="l"/>
              </a:tabLst>
            </a:pPr>
            <a:r>
              <a:rPr lang="ru-RU" sz="2400" dirty="0" smtClean="0">
                <a:latin typeface="Times New Roman" panose="02020603050405020304" pitchFamily="18" charset="0"/>
                <a:cs typeface="Times New Roman" panose="02020603050405020304" pitchFamily="18" charset="0"/>
              </a:rPr>
              <a:t>6.	 Сулейменов О. Язык письма. – Алматы. 1998. </a:t>
            </a:r>
          </a:p>
          <a:p>
            <a:pPr>
              <a:tabLst>
                <a:tab pos="357188" algn="l"/>
              </a:tabLst>
            </a:pPr>
            <a:r>
              <a:rPr lang="ru-RU" sz="2400" dirty="0" smtClean="0">
                <a:latin typeface="Times New Roman" panose="02020603050405020304" pitchFamily="18" charset="0"/>
                <a:cs typeface="Times New Roman" panose="02020603050405020304" pitchFamily="18" charset="0"/>
              </a:rPr>
              <a:t>7.	</a:t>
            </a:r>
            <a:r>
              <a:rPr lang="ru-RU" sz="2400" dirty="0" err="1" smtClean="0">
                <a:latin typeface="Times New Roman" panose="02020603050405020304" pitchFamily="18" charset="0"/>
                <a:cs typeface="Times New Roman" panose="02020603050405020304" pitchFamily="18" charset="0"/>
              </a:rPr>
              <a:t>Абақан</a:t>
            </a:r>
            <a:r>
              <a:rPr lang="ru-RU" sz="2400" dirty="0" smtClean="0">
                <a:latin typeface="Times New Roman" panose="02020603050405020304" pitchFamily="18" charset="0"/>
                <a:cs typeface="Times New Roman" panose="02020603050405020304" pitchFamily="18" charset="0"/>
              </a:rPr>
              <a:t> Е.М. </a:t>
            </a:r>
            <a:r>
              <a:rPr lang="ru-RU" sz="2400" dirty="0" err="1" smtClean="0">
                <a:latin typeface="Times New Roman" panose="02020603050405020304" pitchFamily="18" charset="0"/>
                <a:cs typeface="Times New Roman" panose="02020603050405020304" pitchFamily="18" charset="0"/>
              </a:rPr>
              <a:t>Тілдің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мәдени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философиясы</a:t>
            </a:r>
            <a:r>
              <a:rPr lang="ru-RU" sz="2400" dirty="0" smtClean="0">
                <a:latin typeface="Times New Roman" panose="02020603050405020304" pitchFamily="18" charset="0"/>
                <a:cs typeface="Times New Roman" panose="02020603050405020304" pitchFamily="18" charset="0"/>
              </a:rPr>
              <a:t>. – Алматы. 2000.</a:t>
            </a:r>
          </a:p>
          <a:p>
            <a:pPr>
              <a:tabLst>
                <a:tab pos="357188" algn="l"/>
              </a:tabLst>
            </a:pPr>
            <a:r>
              <a:rPr lang="ru-RU" sz="2400" dirty="0" smtClean="0">
                <a:latin typeface="Times New Roman" panose="02020603050405020304" pitchFamily="18" charset="0"/>
                <a:cs typeface="Times New Roman" panose="02020603050405020304" pitchFamily="18" charset="0"/>
              </a:rPr>
              <a:t>8.	</a:t>
            </a:r>
            <a:r>
              <a:rPr lang="ru-RU" sz="2400" dirty="0" err="1" smtClean="0">
                <a:latin typeface="Times New Roman" panose="02020603050405020304" pitchFamily="18" charset="0"/>
                <a:cs typeface="Times New Roman" panose="02020603050405020304" pitchFamily="18" charset="0"/>
              </a:rPr>
              <a:t>Акышев</a:t>
            </a:r>
            <a:r>
              <a:rPr lang="ru-RU" sz="2400" dirty="0" smtClean="0">
                <a:latin typeface="Times New Roman" panose="02020603050405020304" pitchFamily="18" charset="0"/>
                <a:cs typeface="Times New Roman" panose="02020603050405020304" pitchFamily="18" charset="0"/>
              </a:rPr>
              <a:t> К. “Наука Казахстана” </a:t>
            </a:r>
            <a:r>
              <a:rPr lang="ru-RU" sz="2400" dirty="0" err="1" smtClean="0">
                <a:latin typeface="Times New Roman" panose="02020603050405020304" pitchFamily="18" charset="0"/>
                <a:cs typeface="Times New Roman" panose="02020603050405020304" pitchFamily="18" charset="0"/>
              </a:rPr>
              <a:t>газеті</a:t>
            </a:r>
            <a:r>
              <a:rPr lang="ru-RU" sz="2400" dirty="0" smtClean="0">
                <a:latin typeface="Times New Roman" panose="02020603050405020304" pitchFamily="18" charset="0"/>
                <a:cs typeface="Times New Roman" panose="02020603050405020304" pitchFamily="18" charset="0"/>
              </a:rPr>
              <a:t>. – Алматы. 1995. </a:t>
            </a:r>
            <a:r>
              <a:rPr lang="en-US" sz="2400" dirty="0" smtClean="0">
                <a:latin typeface="Times New Roman" panose="02020603050405020304" pitchFamily="18" charset="0"/>
                <a:cs typeface="Times New Roman" panose="02020603050405020304" pitchFamily="18" charset="0"/>
              </a:rPr>
              <a:t>N9</a:t>
            </a:r>
          </a:p>
          <a:p>
            <a:pPr>
              <a:tabLst>
                <a:tab pos="357188" algn="l"/>
              </a:tabLst>
            </a:pPr>
            <a:r>
              <a:rPr lang="en-US" sz="2400" dirty="0" smtClean="0">
                <a:latin typeface="Times New Roman" panose="02020603050405020304" pitchFamily="18" charset="0"/>
                <a:cs typeface="Times New Roman" panose="02020603050405020304" pitchFamily="18" charset="0"/>
              </a:rPr>
              <a:t>9.	</a:t>
            </a:r>
            <a:r>
              <a:rPr lang="ru-RU" sz="2400" dirty="0" smtClean="0">
                <a:latin typeface="Times New Roman" panose="02020603050405020304" pitchFamily="18" charset="0"/>
                <a:cs typeface="Times New Roman" panose="02020603050405020304" pitchFamily="18" charset="0"/>
              </a:rPr>
              <a:t>Айдаров Ғ. </a:t>
            </a:r>
            <a:r>
              <a:rPr lang="ru-RU" sz="2400" dirty="0" err="1" smtClean="0">
                <a:latin typeface="Times New Roman" panose="02020603050405020304" pitchFamily="18" charset="0"/>
                <a:cs typeface="Times New Roman" panose="02020603050405020304" pitchFamily="18" charset="0"/>
              </a:rPr>
              <a:t>Йоллығ</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тегін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Сөнбес</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жұлдыздар</a:t>
            </a:r>
            <a:r>
              <a:rPr lang="ru-RU" sz="2400" dirty="0" smtClean="0">
                <a:latin typeface="Times New Roman" panose="02020603050405020304" pitchFamily="18" charset="0"/>
                <a:cs typeface="Times New Roman" panose="02020603050405020304" pitchFamily="18" charset="0"/>
              </a:rPr>
              <a:t>. Алматы, 1989</a:t>
            </a:r>
          </a:p>
          <a:p>
            <a:pPr>
              <a:tabLst>
                <a:tab pos="357188" algn="l"/>
                <a:tab pos="452438" algn="l"/>
              </a:tabLst>
            </a:pPr>
            <a:r>
              <a:rPr lang="ru-RU" sz="2400" dirty="0" smtClean="0">
                <a:latin typeface="Times New Roman" panose="02020603050405020304" pitchFamily="18" charset="0"/>
                <a:cs typeface="Times New Roman" panose="02020603050405020304" pitchFamily="18" charset="0"/>
              </a:rPr>
              <a:t>10.	</a:t>
            </a:r>
            <a:r>
              <a:rPr lang="ru-RU" sz="2400" dirty="0" err="1" smtClean="0">
                <a:latin typeface="Times New Roman" panose="02020603050405020304" pitchFamily="18" charset="0"/>
                <a:cs typeface="Times New Roman" panose="02020603050405020304" pitchFamily="18" charset="0"/>
              </a:rPr>
              <a:t>Маллицкий</a:t>
            </a:r>
            <a:r>
              <a:rPr lang="ru-RU" sz="2400" dirty="0" smtClean="0">
                <a:latin typeface="Times New Roman" panose="02020603050405020304" pitchFamily="18" charset="0"/>
                <a:cs typeface="Times New Roman" panose="02020603050405020304" pitchFamily="18" charset="0"/>
              </a:rPr>
              <a:t> Н.Т. О связи тюркских </a:t>
            </a:r>
            <a:r>
              <a:rPr lang="ru-RU" sz="2400" dirty="0" err="1" smtClean="0">
                <a:latin typeface="Times New Roman" panose="02020603050405020304" pitchFamily="18" charset="0"/>
                <a:cs typeface="Times New Roman" panose="02020603050405020304" pitchFamily="18" charset="0"/>
              </a:rPr>
              <a:t>тамг</a:t>
            </a:r>
            <a:r>
              <a:rPr lang="ru-RU" sz="2400" dirty="0" smtClean="0">
                <a:latin typeface="Times New Roman" panose="02020603050405020304" pitchFamily="18" charset="0"/>
                <a:cs typeface="Times New Roman" panose="02020603050405020304" pitchFamily="18" charset="0"/>
              </a:rPr>
              <a:t>, ПТКЛА, 1929, Т.3.</a:t>
            </a:r>
          </a:p>
          <a:p>
            <a:pPr>
              <a:tabLst>
                <a:tab pos="357188" algn="l"/>
                <a:tab pos="452438" algn="l"/>
              </a:tabLst>
            </a:pPr>
            <a:r>
              <a:rPr lang="ru-RU" sz="2400" dirty="0" smtClean="0">
                <a:latin typeface="Times New Roman" panose="02020603050405020304" pitchFamily="18" charset="0"/>
                <a:cs typeface="Times New Roman" panose="02020603050405020304" pitchFamily="18" charset="0"/>
              </a:rPr>
              <a:t>11.	Кляшторный С.Г., </a:t>
            </a:r>
            <a:r>
              <a:rPr lang="ru-RU" sz="2400" dirty="0" err="1" smtClean="0">
                <a:latin typeface="Times New Roman" panose="02020603050405020304" pitchFamily="18" charset="0"/>
                <a:cs typeface="Times New Roman" panose="02020603050405020304" pitchFamily="18" charset="0"/>
              </a:rPr>
              <a:t>Сұлтанов</a:t>
            </a:r>
            <a:r>
              <a:rPr lang="ru-RU" sz="2400" dirty="0" smtClean="0">
                <a:latin typeface="Times New Roman" panose="02020603050405020304" pitchFamily="18" charset="0"/>
                <a:cs typeface="Times New Roman" panose="02020603050405020304" pitchFamily="18" charset="0"/>
              </a:rPr>
              <a:t> Т.И. Казахстан. Летопись трех тысячелетий. -М., 1992.</a:t>
            </a:r>
          </a:p>
          <a:p>
            <a:pPr>
              <a:tabLst>
                <a:tab pos="357188" algn="l"/>
                <a:tab pos="452438" algn="l"/>
              </a:tabLst>
            </a:pPr>
            <a:r>
              <a:rPr lang="ru-RU" sz="2400" dirty="0" smtClean="0">
                <a:latin typeface="Times New Roman" panose="02020603050405020304" pitchFamily="18" charset="0"/>
                <a:cs typeface="Times New Roman" panose="02020603050405020304" pitchFamily="18" charset="0"/>
              </a:rPr>
              <a:t>12.	Древнетюркский словарь. –М-Л. 1969.</a:t>
            </a:r>
          </a:p>
          <a:p>
            <a:endParaRPr lang="ru-RU" dirty="0"/>
          </a:p>
        </p:txBody>
      </p:sp>
      <p:pic>
        <p:nvPicPr>
          <p:cNvPr id="2" name="Рисунок 1"/>
          <p:cNvPicPr>
            <a:picLocks noChangeAspect="1"/>
          </p:cNvPicPr>
          <p:nvPr/>
        </p:nvPicPr>
        <p:blipFill>
          <a:blip r:embed="rId2"/>
          <a:stretch>
            <a:fillRect/>
          </a:stretch>
        </p:blipFill>
        <p:spPr>
          <a:xfrm>
            <a:off x="9731109" y="278999"/>
            <a:ext cx="2005758" cy="2962913"/>
          </a:xfrm>
          <a:prstGeom prst="rect">
            <a:avLst/>
          </a:prstGeom>
        </p:spPr>
      </p:pic>
    </p:spTree>
    <p:extLst>
      <p:ext uri="{BB962C8B-B14F-4D97-AF65-F5344CB8AC3E}">
        <p14:creationId xmlns:p14="http://schemas.microsoft.com/office/powerpoint/2010/main" val="364716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229193" cy="1421634"/>
          </a:xfrm>
        </p:spPr>
        <p:txBody>
          <a:bodyPr>
            <a:noAutofit/>
          </a:bodyPr>
          <a:lstStyle/>
          <a:p>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err="1" smtClean="0">
                <a:latin typeface="Times New Roman" panose="02020603050405020304" pitchFamily="18" charset="0"/>
                <a:cs typeface="Times New Roman" panose="02020603050405020304" pitchFamily="18" charset="0"/>
              </a:rPr>
              <a:t>Тарихи</a:t>
            </a:r>
            <a:r>
              <a:rPr lang="ru-RU" sz="3600" dirty="0" smtClean="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көне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ескерткіштердің</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ішіндегі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ең</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көлемдісі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әрі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тарихи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құнды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материалдарға</a:t>
            </a:r>
            <a:r>
              <a:rPr lang="ru-RU" sz="3600" dirty="0">
                <a:latin typeface="Times New Roman" panose="02020603050405020304" pitchFamily="18" charset="0"/>
                <a:cs typeface="Times New Roman" panose="02020603050405020304" pitchFamily="18" charset="0"/>
              </a:rPr>
              <a:t> бай, </a:t>
            </a:r>
            <a:r>
              <a:rPr lang="ru-RU" sz="3600" dirty="0" err="1">
                <a:latin typeface="Times New Roman" panose="02020603050405020304" pitchFamily="18" charset="0"/>
                <a:cs typeface="Times New Roman" panose="02020603050405020304" pitchFamily="18" charset="0"/>
              </a:rPr>
              <a:t>әдеби-көркем</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шығарма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ретінде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бағаланып</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жүргені</a:t>
            </a:r>
            <a:r>
              <a:rPr lang="ru-RU" sz="3600" dirty="0">
                <a:latin typeface="Times New Roman" panose="02020603050405020304" pitchFamily="18" charset="0"/>
                <a:cs typeface="Times New Roman" panose="02020603050405020304" pitchFamily="18" charset="0"/>
              </a:rPr>
              <a:t> – “</a:t>
            </a:r>
            <a:r>
              <a:rPr lang="ru-RU" sz="3600" dirty="0" err="1">
                <a:latin typeface="Times New Roman" panose="02020603050405020304" pitchFamily="18" charset="0"/>
                <a:cs typeface="Times New Roman" panose="02020603050405020304" pitchFamily="18" charset="0"/>
              </a:rPr>
              <a:t>Күлтегін</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Тоныкөк</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Білге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қаған</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т.б</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Мұрағаттар</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тілі</a:t>
            </a:r>
            <a:r>
              <a:rPr lang="ru-RU" sz="3600" dirty="0">
                <a:latin typeface="Times New Roman" panose="02020603050405020304" pitchFamily="18" charset="0"/>
                <a:cs typeface="Times New Roman" panose="02020603050405020304" pitchFamily="18" charset="0"/>
              </a:rPr>
              <a:t> – </a:t>
            </a:r>
            <a:r>
              <a:rPr lang="ru-RU" sz="3600" dirty="0" err="1">
                <a:latin typeface="Times New Roman" panose="02020603050405020304" pitchFamily="18" charset="0"/>
                <a:cs typeface="Times New Roman" panose="02020603050405020304" pitchFamily="18" charset="0"/>
              </a:rPr>
              <a:t>өз</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кезеңіндегі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әдеби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тіл</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үлгілері</a:t>
            </a:r>
            <a:r>
              <a:rPr lang="ru-RU" sz="3600" dirty="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Оғыздарға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қыпшақтарға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арғу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чығыл</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ұйғыр</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қырғызға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ортақ</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түсінікті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тіл</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Зерттеушілер</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И.А.Батманов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А.М.Щербак</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М.Д.Насилов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С.Е.Малов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Д.Д.Васильев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Ғ.Айдаров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А.С.Аманжолов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М.Томанов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т.б</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ғалымдар</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еңбектерінде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мұрағаттар</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тілінің</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тілдік</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стильдік</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ерекшеліктерінің</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жақын</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екенін</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атап</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көрсетеді</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2561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1338" y="1168201"/>
            <a:ext cx="10804633" cy="3170099"/>
          </a:xfrm>
          <a:prstGeom prst="rect">
            <a:avLst/>
          </a:prstGeom>
        </p:spPr>
        <p:txBody>
          <a:bodyPr wrap="square">
            <a:spAutoFit/>
          </a:bodyPr>
          <a:lstStyle/>
          <a:p>
            <a:r>
              <a:rPr lang="ru-RU" sz="4000" dirty="0" err="1">
                <a:latin typeface="Times New Roman" panose="02020603050405020304" pitchFamily="18" charset="0"/>
                <a:ea typeface="Times New Roman" panose="02020603050405020304" pitchFamily="18" charset="0"/>
                <a:cs typeface="Times New Roman" panose="02020603050405020304" pitchFamily="18" charset="0"/>
              </a:rPr>
              <a:t>Б</a:t>
            </a:r>
            <a:r>
              <a:rPr lang="ru-RU" sz="4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әдізші</a:t>
            </a:r>
            <a:r>
              <a:rPr lang="ru-RU" sz="4000" dirty="0" smtClean="0">
                <a:effectLst/>
                <a:latin typeface="Times New Roman" panose="02020603050405020304" pitchFamily="18" charset="0"/>
                <a:ea typeface="Times New Roman" panose="02020603050405020304" pitchFamily="18" charset="0"/>
                <a:cs typeface="Times New Roman" panose="02020603050405020304" pitchFamily="18" charset="0"/>
              </a:rPr>
              <a:t> – </a:t>
            </a:r>
            <a:r>
              <a:rPr lang="ru-RU" sz="4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Иоллығ</a:t>
            </a:r>
            <a:r>
              <a:rPr lang="ru-RU" sz="4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тегін</a:t>
            </a:r>
            <a:r>
              <a:rPr lang="ru-RU" sz="4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тіпті</a:t>
            </a:r>
            <a:r>
              <a:rPr lang="ru-RU" sz="4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ескерусіз</a:t>
            </a:r>
            <a:r>
              <a:rPr lang="ru-RU" sz="4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қалған</a:t>
            </a:r>
            <a:r>
              <a:rPr lang="ru-RU" sz="4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Ғ.Айдаров</a:t>
            </a:r>
            <a:r>
              <a:rPr lang="ru-RU" sz="4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Иоллығ</a:t>
            </a:r>
            <a:r>
              <a:rPr lang="ru-RU" sz="4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тегін</a:t>
            </a:r>
            <a:r>
              <a:rPr lang="ru-RU" sz="4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атты</a:t>
            </a:r>
            <a:r>
              <a:rPr lang="ru-RU" sz="4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мақаласында</a:t>
            </a:r>
            <a:r>
              <a:rPr lang="ru-RU" sz="4000" dirty="0" smtClean="0">
                <a:effectLst/>
                <a:latin typeface="Times New Roman" panose="02020603050405020304" pitchFamily="18" charset="0"/>
                <a:ea typeface="Times New Roman" panose="02020603050405020304" pitchFamily="18" charset="0"/>
                <a:cs typeface="Times New Roman" panose="02020603050405020304" pitchFamily="18" charset="0"/>
              </a:rPr>
              <a:t> оны “</a:t>
            </a:r>
            <a:r>
              <a:rPr lang="ru-RU" sz="4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түркі</a:t>
            </a:r>
            <a:r>
              <a:rPr lang="ru-RU" sz="4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халықтары</a:t>
            </a:r>
            <a:r>
              <a:rPr lang="ru-RU" sz="4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жазба</a:t>
            </a:r>
            <a:r>
              <a:rPr lang="ru-RU" sz="4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әдебиетінің</a:t>
            </a:r>
            <a:r>
              <a:rPr lang="ru-RU" sz="4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атасы</a:t>
            </a:r>
            <a:r>
              <a:rPr lang="ru-RU" sz="4000" dirty="0" smtClean="0">
                <a:effectLst/>
                <a:latin typeface="Times New Roman" panose="02020603050405020304" pitchFamily="18" charset="0"/>
                <a:ea typeface="Times New Roman" panose="02020603050405020304" pitchFamily="18" charset="0"/>
                <a:cs typeface="Times New Roman" panose="02020603050405020304" pitchFamily="18" charset="0"/>
              </a:rPr>
              <a:t>“ деп </a:t>
            </a:r>
            <a:r>
              <a:rPr lang="ru-RU" sz="4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баға</a:t>
            </a:r>
            <a:r>
              <a:rPr lang="ru-RU" sz="4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берген</a:t>
            </a:r>
            <a:r>
              <a:rPr lang="ru-RU" sz="4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Сөнбес</a:t>
            </a:r>
            <a:r>
              <a:rPr lang="ru-RU" sz="4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жұлдыздар</a:t>
            </a:r>
            <a:r>
              <a:rPr lang="ru-RU" sz="4000" dirty="0" smtClean="0">
                <a:effectLst/>
                <a:latin typeface="Times New Roman" panose="02020603050405020304" pitchFamily="18" charset="0"/>
                <a:ea typeface="Times New Roman" panose="02020603050405020304" pitchFamily="18" charset="0"/>
                <a:cs typeface="Times New Roman" panose="02020603050405020304" pitchFamily="18" charset="0"/>
              </a:rPr>
              <a:t>“. Алматы, 1989, </a:t>
            </a:r>
            <a:r>
              <a:rPr lang="ru-RU" sz="4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жинақ</a:t>
            </a:r>
            <a:r>
              <a:rPr lang="ru-RU" sz="4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9119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1132" y="1158877"/>
            <a:ext cx="10773102" cy="5632311"/>
          </a:xfrm>
          <a:prstGeom prst="rect">
            <a:avLst/>
          </a:prstGeom>
        </p:spPr>
        <p:txBody>
          <a:bodyPr wrap="square">
            <a:spAutoFit/>
          </a:bodyPr>
          <a:lstStyle/>
          <a:p>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Иоллығ</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тегіннің</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қай</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жылы</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туып</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қашан</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өмірден</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өткені</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туралы</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дерек</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жоқ</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Шығарма</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сюжетінен</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байқалатындай</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Иоллығ</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тегін</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екінші</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түркі</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қағанатын</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қайта</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қалпына</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келтірген</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Елтеріс</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қағанның</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немересі</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Табғаш</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жеріне</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шабуыл</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жасаумен</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даңқы</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шыққан</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Қапаған</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қағанның</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туысы</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731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жылы</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Күлтегін</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Білге</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қағанның</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туған</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інісі</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қайтыс</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болады</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да,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Білге</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қаған</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інісін</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есте</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мәңгі</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қалдыру</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мақсатында</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ел-</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елден</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шеберлер</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шақыртып</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ескерткіш</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салдыртып</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туысы</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Иоллығ</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тегінге</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жазу</a:t>
            </a:r>
            <a:r>
              <a:rPr lang="ru-RU"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жазғызады</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217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492875"/>
          </a:xfrm>
        </p:spPr>
        <p:txBody>
          <a:bodyPr>
            <a:normAutofit/>
          </a:bodyPr>
          <a:lstStyle/>
          <a:p>
            <a:r>
              <a:rPr lang="kk-KZ" sz="3200" dirty="0">
                <a:latin typeface="Times New Roman" panose="02020603050405020304" pitchFamily="18" charset="0"/>
                <a:cs typeface="Times New Roman" panose="02020603050405020304" pitchFamily="18" charset="0"/>
              </a:rPr>
              <a:t>Қазақ мәдениетінің көне бастауында тұрған </a:t>
            </a:r>
            <a:r>
              <a:rPr lang="kk-KZ" sz="3200" dirty="0" err="1">
                <a:latin typeface="Times New Roman" panose="02020603050405020304" pitchFamily="18" charset="0"/>
                <a:cs typeface="Times New Roman" panose="02020603050405020304" pitchFamily="18" charset="0"/>
              </a:rPr>
              <a:t>Орхон-Енесай</a:t>
            </a:r>
            <a:r>
              <a:rPr lang="kk-KZ" sz="3200" dirty="0">
                <a:latin typeface="Times New Roman" panose="02020603050405020304" pitchFamily="18" charset="0"/>
                <a:cs typeface="Times New Roman" panose="02020603050405020304" pitchFamily="18" charset="0"/>
              </a:rPr>
              <a:t> жазуы таңбаларының шығуы туралы қалыптасқан әртүрлі пікірлер бар. Түркі алфавиті ру таңбаларынан шықты дегенді кезінде Н.А.</a:t>
            </a:r>
            <a:r>
              <a:rPr lang="kk-KZ" sz="3200" dirty="0" err="1">
                <a:latin typeface="Times New Roman" panose="02020603050405020304" pitchFamily="18" charset="0"/>
                <a:cs typeface="Times New Roman" panose="02020603050405020304" pitchFamily="18" charset="0"/>
              </a:rPr>
              <a:t>Аристов</a:t>
            </a:r>
            <a:r>
              <a:rPr lang="kk-KZ" sz="3200" dirty="0">
                <a:latin typeface="Times New Roman" panose="02020603050405020304" pitchFamily="18" charset="0"/>
                <a:cs typeface="Times New Roman" panose="02020603050405020304" pitchFamily="18" charset="0"/>
              </a:rPr>
              <a:t>, Н.Т.</a:t>
            </a:r>
            <a:r>
              <a:rPr lang="kk-KZ" sz="3200" dirty="0" err="1">
                <a:latin typeface="Times New Roman" panose="02020603050405020304" pitchFamily="18" charset="0"/>
                <a:cs typeface="Times New Roman" panose="02020603050405020304" pitchFamily="18" charset="0"/>
              </a:rPr>
              <a:t>Маллицкий</a:t>
            </a:r>
            <a:r>
              <a:rPr lang="kk-KZ" sz="3200" dirty="0">
                <a:latin typeface="Times New Roman" panose="02020603050405020304" pitchFamily="18" charset="0"/>
                <a:cs typeface="Times New Roman" panose="02020603050405020304" pitchFamily="18" charset="0"/>
              </a:rPr>
              <a:t> негіздесе (Н.Т.</a:t>
            </a:r>
            <a:r>
              <a:rPr lang="kk-KZ" sz="3200" dirty="0" err="1">
                <a:latin typeface="Times New Roman" panose="02020603050405020304" pitchFamily="18" charset="0"/>
                <a:cs typeface="Times New Roman" panose="02020603050405020304" pitchFamily="18" charset="0"/>
              </a:rPr>
              <a:t>Маллицкий</a:t>
            </a:r>
            <a:r>
              <a:rPr lang="kk-KZ" sz="3200" dirty="0">
                <a:latin typeface="Times New Roman" panose="02020603050405020304" pitchFamily="18" charset="0"/>
                <a:cs typeface="Times New Roman" panose="02020603050405020304" pitchFamily="18" charset="0"/>
              </a:rPr>
              <a:t> “О </a:t>
            </a:r>
            <a:r>
              <a:rPr lang="kk-KZ" sz="3200" dirty="0" err="1">
                <a:latin typeface="Times New Roman" panose="02020603050405020304" pitchFamily="18" charset="0"/>
                <a:cs typeface="Times New Roman" panose="02020603050405020304" pitchFamily="18" charset="0"/>
              </a:rPr>
              <a:t>связи</a:t>
            </a:r>
            <a:r>
              <a:rPr lang="kk-KZ" sz="3200" dirty="0">
                <a:latin typeface="Times New Roman" panose="02020603050405020304" pitchFamily="18" charset="0"/>
                <a:cs typeface="Times New Roman" panose="02020603050405020304" pitchFamily="18" charset="0"/>
              </a:rPr>
              <a:t> </a:t>
            </a:r>
            <a:r>
              <a:rPr lang="kk-KZ" sz="3200" dirty="0" err="1">
                <a:latin typeface="Times New Roman" panose="02020603050405020304" pitchFamily="18" charset="0"/>
                <a:cs typeface="Times New Roman" panose="02020603050405020304" pitchFamily="18" charset="0"/>
              </a:rPr>
              <a:t>тюркских</a:t>
            </a:r>
            <a:r>
              <a:rPr lang="kk-KZ" sz="3200" dirty="0">
                <a:latin typeface="Times New Roman" panose="02020603050405020304" pitchFamily="18" charset="0"/>
                <a:cs typeface="Times New Roman" panose="02020603050405020304" pitchFamily="18" charset="0"/>
              </a:rPr>
              <a:t> </a:t>
            </a:r>
            <a:r>
              <a:rPr lang="kk-KZ" sz="3200" dirty="0" err="1">
                <a:latin typeface="Times New Roman" panose="02020603050405020304" pitchFamily="18" charset="0"/>
                <a:cs typeface="Times New Roman" panose="02020603050405020304" pitchFamily="18" charset="0"/>
              </a:rPr>
              <a:t>тамг</a:t>
            </a:r>
            <a:r>
              <a:rPr lang="kk-KZ" sz="3200" dirty="0">
                <a:latin typeface="Times New Roman" panose="02020603050405020304" pitchFamily="18" charset="0"/>
                <a:cs typeface="Times New Roman" panose="02020603050405020304" pitchFamily="18" charset="0"/>
              </a:rPr>
              <a:t>”. ПТКЛА, 1929, Т.3.), В.</a:t>
            </a:r>
            <a:r>
              <a:rPr lang="kk-KZ" sz="3200" dirty="0" err="1">
                <a:latin typeface="Times New Roman" panose="02020603050405020304" pitchFamily="18" charset="0"/>
                <a:cs typeface="Times New Roman" panose="02020603050405020304" pitchFamily="18" charset="0"/>
              </a:rPr>
              <a:t>Томсен</a:t>
            </a:r>
            <a:r>
              <a:rPr lang="kk-KZ" sz="3200" dirty="0">
                <a:latin typeface="Times New Roman" panose="02020603050405020304" pitchFamily="18" charset="0"/>
                <a:cs typeface="Times New Roman" panose="02020603050405020304" pitchFamily="18" charset="0"/>
              </a:rPr>
              <a:t>, В.А.</a:t>
            </a:r>
            <a:r>
              <a:rPr lang="kk-KZ" sz="3200" dirty="0" err="1">
                <a:latin typeface="Times New Roman" panose="02020603050405020304" pitchFamily="18" charset="0"/>
                <a:cs typeface="Times New Roman" panose="02020603050405020304" pitchFamily="18" charset="0"/>
              </a:rPr>
              <a:t>Лившиц</a:t>
            </a:r>
            <a:r>
              <a:rPr lang="kk-KZ" sz="3200" dirty="0">
                <a:latin typeface="Times New Roman" panose="02020603050405020304" pitchFamily="18" charset="0"/>
                <a:cs typeface="Times New Roman" panose="02020603050405020304" pitchFamily="18" charset="0"/>
              </a:rPr>
              <a:t>, С.Г.</a:t>
            </a:r>
            <a:r>
              <a:rPr lang="kk-KZ" sz="3200" dirty="0" err="1">
                <a:latin typeface="Times New Roman" panose="02020603050405020304" pitchFamily="18" charset="0"/>
                <a:cs typeface="Times New Roman" panose="02020603050405020304" pitchFamily="18" charset="0"/>
              </a:rPr>
              <a:t>Кляшторный</a:t>
            </a:r>
            <a:r>
              <a:rPr lang="kk-KZ" sz="3200" dirty="0">
                <a:latin typeface="Times New Roman" panose="02020603050405020304" pitchFamily="18" charset="0"/>
                <a:cs typeface="Times New Roman" panose="02020603050405020304" pitchFamily="18" charset="0"/>
              </a:rPr>
              <a:t> т.б. ғалымдар бұл жазу негізін </a:t>
            </a:r>
            <a:r>
              <a:rPr lang="kk-KZ" sz="3200" dirty="0" err="1">
                <a:latin typeface="Times New Roman" panose="02020603050405020304" pitchFamily="18" charset="0"/>
                <a:cs typeface="Times New Roman" panose="02020603050405020304" pitchFamily="18" charset="0"/>
              </a:rPr>
              <a:t>арамей</a:t>
            </a:r>
            <a:r>
              <a:rPr lang="kk-KZ" sz="3200" dirty="0">
                <a:latin typeface="Times New Roman" panose="02020603050405020304" pitchFamily="18" charset="0"/>
                <a:cs typeface="Times New Roman" panose="02020603050405020304" pitchFamily="18" charset="0"/>
              </a:rPr>
              <a:t> алфавитінен алатындығын, яғни Орхон алфавитіндегі 38 әріптің 23 әрпі </a:t>
            </a:r>
            <a:r>
              <a:rPr lang="kk-KZ" sz="3200" dirty="0" err="1">
                <a:latin typeface="Times New Roman" panose="02020603050405020304" pitchFamily="18" charset="0"/>
                <a:cs typeface="Times New Roman" panose="02020603050405020304" pitchFamily="18" charset="0"/>
              </a:rPr>
              <a:t>арамей</a:t>
            </a:r>
            <a:r>
              <a:rPr lang="kk-KZ" sz="3200" dirty="0">
                <a:latin typeface="Times New Roman" panose="02020603050405020304" pitchFamily="18" charset="0"/>
                <a:cs typeface="Times New Roman" panose="02020603050405020304" pitchFamily="18" charset="0"/>
              </a:rPr>
              <a:t>, </a:t>
            </a:r>
            <a:r>
              <a:rPr lang="kk-KZ" sz="3200" dirty="0" err="1">
                <a:latin typeface="Times New Roman" panose="02020603050405020304" pitchFamily="18" charset="0"/>
                <a:cs typeface="Times New Roman" panose="02020603050405020304" pitchFamily="18" charset="0"/>
              </a:rPr>
              <a:t>пехлеви-семит</a:t>
            </a:r>
            <a:r>
              <a:rPr lang="kk-KZ" sz="3200" dirty="0">
                <a:latin typeface="Times New Roman" panose="02020603050405020304" pitchFamily="18" charset="0"/>
                <a:cs typeface="Times New Roman" panose="02020603050405020304" pitchFamily="18" charset="0"/>
              </a:rPr>
              <a:t>, </a:t>
            </a:r>
            <a:r>
              <a:rPr lang="kk-KZ" sz="3200" dirty="0" err="1">
                <a:latin typeface="Times New Roman" panose="02020603050405020304" pitchFamily="18" charset="0"/>
                <a:cs typeface="Times New Roman" panose="02020603050405020304" pitchFamily="18" charset="0"/>
              </a:rPr>
              <a:t>соғды</a:t>
            </a:r>
            <a:r>
              <a:rPr lang="kk-KZ" sz="3200" dirty="0">
                <a:latin typeface="Times New Roman" panose="02020603050405020304" pitchFamily="18" charset="0"/>
                <a:cs typeface="Times New Roman" panose="02020603050405020304" pitchFamily="18" charset="0"/>
              </a:rPr>
              <a:t> таңбасымен ұқсас та, қалғаны құранды деген тұжырым айтады. Шынында да, жазу – адамзаттық игілік болғандықтан, кез келген жазу үлгісі – адамзатқа ортақ құндылық ретінде бағалануы тиіс. Жазу өнерінің пайда болуы да бүкіл адам баласының таным бесігінде болған деп пайымдаймыз.</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6837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92772" y="1813063"/>
            <a:ext cx="9070428" cy="1938992"/>
          </a:xfrm>
          <a:prstGeom prst="rect">
            <a:avLst/>
          </a:prstGeom>
        </p:spPr>
        <p:txBody>
          <a:bodyPr wrap="square">
            <a:spAutoFit/>
          </a:bodyPr>
          <a:lstStyle/>
          <a:p>
            <a:r>
              <a:rPr lang="kk-KZ" sz="4000" dirty="0" smtClean="0">
                <a:effectLst/>
                <a:latin typeface="Times New Roman" panose="02020603050405020304" pitchFamily="18" charset="0"/>
                <a:ea typeface="Calibri" panose="020F0502020204030204" pitchFamily="34" charset="0"/>
              </a:rPr>
              <a:t>Көне түркі жазуындағы з, р, в, к, т, и, н, </a:t>
            </a:r>
            <a:r>
              <a:rPr lang="kk-KZ" sz="4000" dirty="0" err="1" smtClean="0">
                <a:effectLst/>
                <a:latin typeface="Times New Roman" panose="02020603050405020304" pitchFamily="18" charset="0"/>
                <a:ea typeface="Calibri" panose="020F0502020204030204" pitchFamily="34" charset="0"/>
              </a:rPr>
              <a:t>дт</a:t>
            </a:r>
            <a:r>
              <a:rPr lang="kk-KZ" sz="4000" dirty="0" smtClean="0">
                <a:effectLst/>
                <a:latin typeface="Times New Roman" panose="02020603050405020304" pitchFamily="18" charset="0"/>
                <a:ea typeface="Calibri" panose="020F0502020204030204" pitchFamily="34" charset="0"/>
              </a:rPr>
              <a:t> т.б. дыбыстардың таңбалық сипаты ортақ</a:t>
            </a:r>
            <a:endParaRPr lang="ru-RU" sz="4000" dirty="0"/>
          </a:p>
        </p:txBody>
      </p:sp>
    </p:spTree>
    <p:extLst>
      <p:ext uri="{BB962C8B-B14F-4D97-AF65-F5344CB8AC3E}">
        <p14:creationId xmlns:p14="http://schemas.microsoft.com/office/powerpoint/2010/main" val="2234754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159" y="1744717"/>
            <a:ext cx="10515600" cy="3962399"/>
          </a:xfrm>
        </p:spPr>
        <p:txBody>
          <a:bodyPr>
            <a:normAutofit fontScale="90000"/>
          </a:bodyPr>
          <a:lstStyle/>
          <a:p>
            <a:r>
              <a:rPr lang="kk-KZ" sz="2800" dirty="0" smtClean="0">
                <a:latin typeface="Times New Roman" panose="02020603050405020304" pitchFamily="18" charset="0"/>
                <a:cs typeface="Times New Roman" panose="02020603050405020304" pitchFamily="18" charset="0"/>
              </a:rPr>
              <a:t/>
            </a:r>
            <a:br>
              <a:rPr lang="kk-KZ" sz="2800" dirty="0" smtClean="0">
                <a:latin typeface="Times New Roman" panose="02020603050405020304" pitchFamily="18" charset="0"/>
                <a:cs typeface="Times New Roman" panose="02020603050405020304" pitchFamily="18" charset="0"/>
              </a:rPr>
            </a:br>
            <a:r>
              <a:rPr lang="kk-KZ" sz="2800" dirty="0">
                <a:latin typeface="Times New Roman" panose="02020603050405020304" pitchFamily="18" charset="0"/>
                <a:cs typeface="Times New Roman" panose="02020603050405020304" pitchFamily="18" charset="0"/>
              </a:rPr>
              <a:t/>
            </a:r>
            <a:br>
              <a:rPr lang="kk-KZ" sz="2800" dirty="0">
                <a:latin typeface="Times New Roman" panose="02020603050405020304" pitchFamily="18" charset="0"/>
                <a:cs typeface="Times New Roman" panose="02020603050405020304" pitchFamily="18" charset="0"/>
              </a:rPr>
            </a:br>
            <a:r>
              <a:rPr lang="kk-KZ" sz="2800" dirty="0" smtClean="0">
                <a:latin typeface="Times New Roman" panose="02020603050405020304" pitchFamily="18" charset="0"/>
                <a:cs typeface="Times New Roman" panose="02020603050405020304" pitchFamily="18" charset="0"/>
              </a:rPr>
              <a:t/>
            </a:r>
            <a:br>
              <a:rPr lang="kk-KZ" sz="2800" dirty="0" smtClean="0">
                <a:latin typeface="Times New Roman" panose="02020603050405020304" pitchFamily="18" charset="0"/>
                <a:cs typeface="Times New Roman" panose="02020603050405020304" pitchFamily="18" charset="0"/>
              </a:rPr>
            </a:br>
            <a:r>
              <a:rPr lang="kk-KZ" sz="2800" dirty="0">
                <a:latin typeface="Times New Roman" panose="02020603050405020304" pitchFamily="18" charset="0"/>
                <a:cs typeface="Times New Roman" panose="02020603050405020304" pitchFamily="18" charset="0"/>
              </a:rPr>
              <a:t/>
            </a:r>
            <a:br>
              <a:rPr lang="kk-KZ" sz="2800" dirty="0">
                <a:latin typeface="Times New Roman" panose="02020603050405020304" pitchFamily="18" charset="0"/>
                <a:cs typeface="Times New Roman" panose="02020603050405020304" pitchFamily="18" charset="0"/>
              </a:rPr>
            </a:br>
            <a:r>
              <a:rPr lang="kk-KZ" sz="2800" dirty="0" smtClean="0">
                <a:latin typeface="Times New Roman" panose="02020603050405020304" pitchFamily="18" charset="0"/>
                <a:cs typeface="Times New Roman" panose="02020603050405020304" pitchFamily="18" charset="0"/>
              </a:rPr>
              <a:t/>
            </a:r>
            <a:br>
              <a:rPr lang="kk-KZ" sz="2800" dirty="0" smtClean="0">
                <a:latin typeface="Times New Roman" panose="02020603050405020304" pitchFamily="18" charset="0"/>
                <a:cs typeface="Times New Roman" panose="02020603050405020304" pitchFamily="18" charset="0"/>
              </a:rPr>
            </a:br>
            <a:r>
              <a:rPr lang="kk-KZ" sz="2800" dirty="0" smtClean="0">
                <a:latin typeface="Times New Roman" panose="02020603050405020304" pitchFamily="18" charset="0"/>
                <a:cs typeface="Times New Roman" panose="02020603050405020304" pitchFamily="18" charset="0"/>
              </a:rPr>
              <a:t>СӨЗ ЖҮЙЕСІ:</a:t>
            </a:r>
            <a:br>
              <a:rPr lang="kk-KZ" sz="2800" dirty="0" smtClean="0">
                <a:latin typeface="Times New Roman" panose="02020603050405020304" pitchFamily="18" charset="0"/>
                <a:cs typeface="Times New Roman" panose="02020603050405020304" pitchFamily="18" charset="0"/>
              </a:rPr>
            </a:br>
            <a:r>
              <a:rPr lang="kk-KZ" sz="2800" dirty="0">
                <a:latin typeface="Times New Roman" panose="02020603050405020304" pitchFamily="18" charset="0"/>
                <a:cs typeface="Times New Roman" panose="02020603050405020304" pitchFamily="18" charset="0"/>
              </a:rPr>
              <a:t/>
            </a:r>
            <a:br>
              <a:rPr lang="kk-KZ" sz="2800" dirty="0">
                <a:latin typeface="Times New Roman" panose="02020603050405020304" pitchFamily="18" charset="0"/>
                <a:cs typeface="Times New Roman" panose="02020603050405020304" pitchFamily="18" charset="0"/>
              </a:rPr>
            </a:br>
            <a:r>
              <a:rPr lang="kk-KZ" sz="2800" dirty="0" smtClean="0">
                <a:latin typeface="Times New Roman" panose="02020603050405020304" pitchFamily="18" charset="0"/>
                <a:cs typeface="Times New Roman" panose="02020603050405020304" pitchFamily="18" charset="0"/>
              </a:rPr>
              <a:t/>
            </a:r>
            <a:br>
              <a:rPr lang="kk-KZ" sz="2800" dirty="0" smtClean="0">
                <a:latin typeface="Times New Roman" panose="02020603050405020304" pitchFamily="18" charset="0"/>
                <a:cs typeface="Times New Roman" panose="02020603050405020304" pitchFamily="18" charset="0"/>
              </a:rPr>
            </a:br>
            <a:r>
              <a:rPr lang="kk-KZ" sz="2800" dirty="0" smtClean="0">
                <a:latin typeface="Times New Roman" panose="02020603050405020304" pitchFamily="18" charset="0"/>
                <a:cs typeface="Times New Roman" panose="02020603050405020304" pitchFamily="18" charset="0"/>
              </a:rPr>
              <a:t>1. Түркі жазу мәдениеті болды; Ол жазу – дыбыстық жазу!</a:t>
            </a:r>
            <a:br>
              <a:rPr lang="kk-KZ" sz="2800" dirty="0" smtClean="0">
                <a:latin typeface="Times New Roman" panose="02020603050405020304" pitchFamily="18" charset="0"/>
                <a:cs typeface="Times New Roman" panose="02020603050405020304" pitchFamily="18" charset="0"/>
              </a:rPr>
            </a:br>
            <a:r>
              <a:rPr lang="kk-KZ" sz="2800" dirty="0" smtClean="0">
                <a:latin typeface="Times New Roman" panose="02020603050405020304" pitchFamily="18" charset="0"/>
                <a:cs typeface="Times New Roman" panose="02020603050405020304" pitchFamily="18" charset="0"/>
              </a:rPr>
              <a:t>2. Авторлық әдеби шығарма жазылды. Яғни әдеби тіл қалыптасты. </a:t>
            </a:r>
            <a:br>
              <a:rPr lang="kk-KZ" sz="2800" dirty="0" smtClean="0">
                <a:latin typeface="Times New Roman" panose="02020603050405020304" pitchFamily="18" charset="0"/>
                <a:cs typeface="Times New Roman" panose="02020603050405020304" pitchFamily="18" charset="0"/>
              </a:rPr>
            </a:br>
            <a:r>
              <a:rPr lang="kk-KZ" sz="2800" dirty="0" smtClean="0">
                <a:latin typeface="Times New Roman" panose="02020603050405020304" pitchFamily="18" charset="0"/>
                <a:cs typeface="Times New Roman" panose="02020603050405020304" pitchFamily="18" charset="0"/>
              </a:rPr>
              <a:t>3. </a:t>
            </a:r>
            <a:r>
              <a:rPr lang="kk-KZ" sz="2800" dirty="0" err="1" smtClean="0">
                <a:latin typeface="Times New Roman" panose="02020603050405020304" pitchFamily="18" charset="0"/>
                <a:cs typeface="Times New Roman" panose="02020603050405020304" pitchFamily="18" charset="0"/>
              </a:rPr>
              <a:t>Йоллығ</a:t>
            </a:r>
            <a:r>
              <a:rPr lang="kk-KZ" sz="2800" dirty="0" smtClean="0">
                <a:latin typeface="Times New Roman" panose="02020603050405020304" pitchFamily="18" charset="0"/>
                <a:cs typeface="Times New Roman" panose="02020603050405020304" pitchFamily="18" charset="0"/>
              </a:rPr>
              <a:t> тегін – алғашқы аты белгілі жазушы. Әлемдік кеңістікте орны айқын. </a:t>
            </a:r>
            <a:br>
              <a:rPr lang="kk-KZ" sz="2800" dirty="0" smtClean="0">
                <a:latin typeface="Times New Roman" panose="02020603050405020304" pitchFamily="18" charset="0"/>
                <a:cs typeface="Times New Roman" panose="02020603050405020304" pitchFamily="18" charset="0"/>
              </a:rPr>
            </a:br>
            <a:r>
              <a:rPr lang="kk-KZ" sz="2800" dirty="0" smtClean="0">
                <a:latin typeface="Times New Roman" panose="02020603050405020304" pitchFamily="18" charset="0"/>
                <a:cs typeface="Times New Roman" panose="02020603050405020304" pitchFamily="18" charset="0"/>
              </a:rPr>
              <a:t>4. </a:t>
            </a:r>
            <a:r>
              <a:rPr lang="kk-KZ" sz="2800" dirty="0" err="1" smtClean="0">
                <a:latin typeface="Times New Roman" panose="02020603050405020304" pitchFamily="18" charset="0"/>
                <a:cs typeface="Times New Roman" panose="02020603050405020304" pitchFamily="18" charset="0"/>
              </a:rPr>
              <a:t>Йоллық</a:t>
            </a:r>
            <a:r>
              <a:rPr lang="kk-KZ" sz="2800" dirty="0" smtClean="0">
                <a:latin typeface="Times New Roman" panose="02020603050405020304" pitchFamily="18" charset="0"/>
                <a:cs typeface="Times New Roman" panose="02020603050405020304" pitchFamily="18" charset="0"/>
              </a:rPr>
              <a:t> тегін еңбегі «Күлтегін» мен «Білге қаған» жыры. </a:t>
            </a:r>
            <a:br>
              <a:rPr lang="kk-KZ" sz="2800" dirty="0" smtClean="0">
                <a:latin typeface="Times New Roman" panose="02020603050405020304" pitchFamily="18" charset="0"/>
                <a:cs typeface="Times New Roman" panose="02020603050405020304" pitchFamily="18" charset="0"/>
              </a:rPr>
            </a:br>
            <a:r>
              <a:rPr lang="kk-KZ" sz="2800" dirty="0" smtClean="0">
                <a:latin typeface="Times New Roman" panose="02020603050405020304" pitchFamily="18" charset="0"/>
                <a:cs typeface="Times New Roman" panose="02020603050405020304" pitchFamily="18" charset="0"/>
              </a:rPr>
              <a:t>5. </a:t>
            </a:r>
            <a:r>
              <a:rPr lang="kk-KZ" sz="2800" dirty="0" err="1" smtClean="0">
                <a:latin typeface="Times New Roman" panose="02020603050405020304" pitchFamily="18" charset="0"/>
                <a:cs typeface="Times New Roman" panose="02020603050405020304" pitchFamily="18" charset="0"/>
              </a:rPr>
              <a:t>Йоллық</a:t>
            </a:r>
            <a:r>
              <a:rPr lang="kk-KZ" sz="2800" dirty="0" smtClean="0">
                <a:latin typeface="Times New Roman" panose="02020603050405020304" pitchFamily="18" charset="0"/>
                <a:cs typeface="Times New Roman" panose="02020603050405020304" pitchFamily="18" charset="0"/>
              </a:rPr>
              <a:t> тегін еңбегінде нақты тарихи деректер бар. </a:t>
            </a:r>
            <a:br>
              <a:rPr lang="kk-KZ" sz="2800" dirty="0" smtClean="0">
                <a:latin typeface="Times New Roman" panose="02020603050405020304" pitchFamily="18" charset="0"/>
                <a:cs typeface="Times New Roman" panose="02020603050405020304" pitchFamily="18" charset="0"/>
              </a:rPr>
            </a:br>
            <a:r>
              <a:rPr lang="kk-KZ" sz="2800" dirty="0" smtClean="0">
                <a:latin typeface="Times New Roman" panose="02020603050405020304" pitchFamily="18" charset="0"/>
                <a:cs typeface="Times New Roman" panose="02020603050405020304" pitchFamily="18" charset="0"/>
              </a:rPr>
              <a:t>6. Түркілік дүниетаным бар (</a:t>
            </a:r>
            <a:r>
              <a:rPr lang="kk-KZ" sz="2800" dirty="0" err="1" smtClean="0">
                <a:latin typeface="Times New Roman" panose="02020603050405020304" pitchFamily="18" charset="0"/>
                <a:cs typeface="Times New Roman" panose="02020603050405020304" pitchFamily="18" charset="0"/>
              </a:rPr>
              <a:t>Ер-Әйел</a:t>
            </a:r>
            <a:r>
              <a:rPr lang="kk-KZ" sz="2800" dirty="0" smtClean="0">
                <a:latin typeface="Times New Roman" panose="02020603050405020304" pitchFamily="18" charset="0"/>
                <a:cs typeface="Times New Roman" panose="02020603050405020304" pitchFamily="18" charset="0"/>
              </a:rPr>
              <a:t>, Ел қорғау, Батыр –Ер, Дипломатия, Сауда, ). </a:t>
            </a:r>
            <a:br>
              <a:rPr lang="kk-KZ" sz="2800" dirty="0" smtClean="0">
                <a:latin typeface="Times New Roman" panose="02020603050405020304" pitchFamily="18" charset="0"/>
                <a:cs typeface="Times New Roman" panose="02020603050405020304" pitchFamily="18" charset="0"/>
              </a:rPr>
            </a:br>
            <a:r>
              <a:rPr lang="kk-KZ" sz="2800" dirty="0" smtClean="0">
                <a:latin typeface="Times New Roman" panose="02020603050405020304" pitchFamily="18" charset="0"/>
                <a:cs typeface="Times New Roman" panose="02020603050405020304" pitchFamily="18" charset="0"/>
              </a:rPr>
              <a:t>7. Түркілік базалық кодтық ұғымдар бар. </a:t>
            </a:r>
            <a:r>
              <a:rPr lang="kk-KZ" sz="2800" dirty="0">
                <a:latin typeface="Times New Roman" panose="02020603050405020304" pitchFamily="18" charset="0"/>
                <a:cs typeface="Times New Roman" panose="02020603050405020304" pitchFamily="18" charset="0"/>
              </a:rPr>
              <a:t/>
            </a:r>
            <a:br>
              <a:rPr lang="kk-KZ" sz="2800" dirty="0">
                <a:latin typeface="Times New Roman" panose="02020603050405020304" pitchFamily="18" charset="0"/>
                <a:cs typeface="Times New Roman" panose="02020603050405020304" pitchFamily="18" charset="0"/>
              </a:rPr>
            </a:br>
            <a:r>
              <a:rPr lang="kk-KZ" sz="2800" dirty="0" smtClean="0">
                <a:latin typeface="Times New Roman" panose="02020603050405020304" pitchFamily="18" charset="0"/>
                <a:cs typeface="Times New Roman" panose="02020603050405020304" pitchFamily="18" charset="0"/>
              </a:rPr>
              <a:t/>
            </a:r>
            <a:br>
              <a:rPr lang="kk-KZ" sz="2800" dirty="0" smtClean="0">
                <a:latin typeface="Times New Roman" panose="02020603050405020304" pitchFamily="18" charset="0"/>
                <a:cs typeface="Times New Roman" panose="02020603050405020304" pitchFamily="18" charset="0"/>
              </a:rPr>
            </a:br>
            <a:r>
              <a:rPr lang="kk-KZ" sz="2800" dirty="0">
                <a:latin typeface="Times New Roman" panose="02020603050405020304" pitchFamily="18" charset="0"/>
                <a:cs typeface="Times New Roman" panose="02020603050405020304" pitchFamily="18" charset="0"/>
              </a:rPr>
              <a:t/>
            </a:r>
            <a:br>
              <a:rPr lang="kk-KZ" sz="2800" dirty="0">
                <a:latin typeface="Times New Roman" panose="02020603050405020304" pitchFamily="18" charset="0"/>
                <a:cs typeface="Times New Roman" panose="02020603050405020304" pitchFamily="18" charset="0"/>
              </a:rPr>
            </a:br>
            <a:r>
              <a:rPr lang="kk-KZ" sz="2800" dirty="0" smtClean="0">
                <a:latin typeface="Times New Roman" panose="02020603050405020304" pitchFamily="18" charset="0"/>
                <a:cs typeface="Times New Roman" panose="02020603050405020304" pitchFamily="18" charset="0"/>
              </a:rPr>
              <a:t/>
            </a:r>
            <a:br>
              <a:rPr lang="kk-KZ" sz="2800" dirty="0" smtClean="0">
                <a:latin typeface="Times New Roman" panose="02020603050405020304" pitchFamily="18" charset="0"/>
                <a:cs typeface="Times New Roman" panose="02020603050405020304" pitchFamily="18" charset="0"/>
              </a:rPr>
            </a:br>
            <a:r>
              <a:rPr lang="kk-KZ" sz="2800" dirty="0">
                <a:latin typeface="Times New Roman" panose="02020603050405020304" pitchFamily="18" charset="0"/>
                <a:cs typeface="Times New Roman" panose="02020603050405020304" pitchFamily="18" charset="0"/>
              </a:rPr>
              <a:t/>
            </a:r>
            <a:br>
              <a:rPr lang="kk-KZ" sz="2800" dirty="0">
                <a:latin typeface="Times New Roman" panose="02020603050405020304" pitchFamily="18" charset="0"/>
                <a:cs typeface="Times New Roman" panose="02020603050405020304" pitchFamily="18" charset="0"/>
              </a:rPr>
            </a:br>
            <a:r>
              <a:rPr lang="kk-KZ" sz="2800" dirty="0" smtClean="0">
                <a:latin typeface="Times New Roman" panose="02020603050405020304" pitchFamily="18" charset="0"/>
                <a:cs typeface="Times New Roman" panose="02020603050405020304" pitchFamily="18" charset="0"/>
              </a:rPr>
              <a:t/>
            </a:r>
            <a:br>
              <a:rPr lang="kk-KZ" sz="2800" dirty="0" smtClean="0">
                <a:latin typeface="Times New Roman" panose="02020603050405020304" pitchFamily="18" charset="0"/>
                <a:cs typeface="Times New Roman" panose="02020603050405020304" pitchFamily="18" charset="0"/>
              </a:rPr>
            </a:br>
            <a:r>
              <a:rPr lang="kk-KZ" sz="2800" dirty="0">
                <a:latin typeface="Times New Roman" panose="02020603050405020304" pitchFamily="18" charset="0"/>
                <a:cs typeface="Times New Roman" panose="02020603050405020304" pitchFamily="18" charset="0"/>
              </a:rPr>
              <a:t/>
            </a:r>
            <a:br>
              <a:rPr lang="kk-KZ" sz="2800" dirty="0">
                <a:latin typeface="Times New Roman" panose="02020603050405020304" pitchFamily="18" charset="0"/>
                <a:cs typeface="Times New Roman" panose="02020603050405020304" pitchFamily="18" charset="0"/>
              </a:rPr>
            </a:br>
            <a:r>
              <a:rPr lang="kk-KZ" sz="2800" dirty="0" smtClean="0">
                <a:latin typeface="Times New Roman" panose="02020603050405020304" pitchFamily="18" charset="0"/>
                <a:cs typeface="Times New Roman" panose="02020603050405020304" pitchFamily="18" charset="0"/>
              </a:rPr>
              <a:t/>
            </a:r>
            <a:br>
              <a:rPr lang="kk-KZ" sz="2800" dirty="0" smtClean="0">
                <a:latin typeface="Times New Roman" panose="02020603050405020304" pitchFamily="18" charset="0"/>
                <a:cs typeface="Times New Roman" panose="02020603050405020304" pitchFamily="18" charset="0"/>
              </a:rPr>
            </a:br>
            <a:r>
              <a:rPr lang="kk-KZ" sz="2800" dirty="0">
                <a:latin typeface="Times New Roman" panose="02020603050405020304" pitchFamily="18" charset="0"/>
                <a:cs typeface="Times New Roman" panose="02020603050405020304" pitchFamily="18" charset="0"/>
              </a:rPr>
              <a:t/>
            </a:r>
            <a:br>
              <a:rPr lang="kk-KZ" sz="2800" dirty="0">
                <a:latin typeface="Times New Roman" panose="02020603050405020304" pitchFamily="18" charset="0"/>
                <a:cs typeface="Times New Roman" panose="02020603050405020304" pitchFamily="18" charset="0"/>
              </a:rPr>
            </a:br>
            <a:r>
              <a:rPr lang="kk-KZ" sz="2800" dirty="0" smtClean="0">
                <a:latin typeface="Times New Roman" panose="02020603050405020304" pitchFamily="18" charset="0"/>
                <a:cs typeface="Times New Roman" panose="02020603050405020304" pitchFamily="18" charset="0"/>
              </a:rPr>
              <a:t/>
            </a:r>
            <a:br>
              <a:rPr lang="kk-KZ"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4265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41434" y="1456216"/>
            <a:ext cx="10846676" cy="4832092"/>
          </a:xfrm>
          <a:prstGeom prst="rect">
            <a:avLst/>
          </a:prstGeom>
        </p:spPr>
        <p:txBody>
          <a:bodyPr wrap="square">
            <a:spAutoFit/>
          </a:bodyPr>
          <a:lstStyle/>
          <a:p>
            <a:pPr indent="228600" algn="just">
              <a:spcAft>
                <a:spcPts val="0"/>
              </a:spcAft>
            </a:pPr>
            <a:r>
              <a:rPr lang="ru-RU" sz="2800" dirty="0" smtClean="0">
                <a:effectLst/>
                <a:latin typeface="Times New Roman" panose="02020603050405020304" pitchFamily="18" charset="0"/>
                <a:ea typeface="Times New Roman" panose="02020603050405020304" pitchFamily="18" charset="0"/>
              </a:rPr>
              <a:t>“</a:t>
            </a:r>
            <a:r>
              <a:rPr lang="ru-RU" sz="2800" i="1" dirty="0" err="1" smtClean="0">
                <a:effectLst/>
                <a:latin typeface="Times New Roman" panose="02020603050405020304" pitchFamily="18" charset="0"/>
                <a:ea typeface="Times New Roman" panose="02020603050405020304" pitchFamily="18" charset="0"/>
              </a:rPr>
              <a:t>Біліг</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білмез</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кісі</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ол</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сабығ</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алур</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йағур</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барур</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үкүш</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кісі</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өлтіг</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Ол</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йіргеру</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барсар</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түрк</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будун</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өлтечі</a:t>
            </a:r>
            <a:r>
              <a:rPr lang="ru-RU" sz="2800" i="1" dirty="0" smtClean="0">
                <a:effectLst/>
                <a:latin typeface="Times New Roman" panose="02020603050405020304" pitchFamily="18" charset="0"/>
                <a:ea typeface="Times New Roman" panose="02020603050405020304" pitchFamily="18" charset="0"/>
              </a:rPr>
              <a:t> сен. </a:t>
            </a:r>
            <a:r>
              <a:rPr lang="ru-RU" sz="2800" i="1" dirty="0" err="1" smtClean="0">
                <a:effectLst/>
                <a:latin typeface="Times New Roman" panose="02020603050405020304" pitchFamily="18" charset="0"/>
                <a:ea typeface="Times New Roman" panose="02020603050405020304" pitchFamily="18" charset="0"/>
              </a:rPr>
              <a:t>Өтүкен</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йір</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олуруп</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арқыш-тіркіш</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ысар</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нең</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бунуғ</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йоқ</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Өтүкен</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йыш</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олурсар</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беңгү</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іл</a:t>
            </a:r>
            <a:r>
              <a:rPr lang="ru-RU" sz="2800" i="1" dirty="0" smtClean="0">
                <a:effectLst/>
                <a:latin typeface="Times New Roman" panose="02020603050405020304" pitchFamily="18" charset="0"/>
                <a:ea typeface="Times New Roman" panose="02020603050405020304" pitchFamily="18" charset="0"/>
              </a:rPr>
              <a:t> тута </a:t>
            </a:r>
            <a:r>
              <a:rPr lang="ru-RU" sz="2800" i="1" dirty="0" err="1" smtClean="0">
                <a:effectLst/>
                <a:latin typeface="Times New Roman" panose="02020603050405020304" pitchFamily="18" charset="0"/>
                <a:ea typeface="Times New Roman" panose="02020603050405020304" pitchFamily="18" charset="0"/>
              </a:rPr>
              <a:t>олуртачы</a:t>
            </a:r>
            <a:r>
              <a:rPr lang="ru-RU" sz="2800" i="1" dirty="0" smtClean="0">
                <a:effectLst/>
                <a:latin typeface="Times New Roman" panose="02020603050405020304" pitchFamily="18" charset="0"/>
                <a:ea typeface="Times New Roman" panose="02020603050405020304" pitchFamily="18" charset="0"/>
              </a:rPr>
              <a:t> сен, </a:t>
            </a:r>
            <a:r>
              <a:rPr lang="ru-RU" sz="2800" i="1" dirty="0" err="1" smtClean="0">
                <a:effectLst/>
                <a:latin typeface="Times New Roman" panose="02020603050405020304" pitchFamily="18" charset="0"/>
                <a:ea typeface="Times New Roman" panose="02020603050405020304" pitchFamily="18" charset="0"/>
              </a:rPr>
              <a:t>түрк</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будун</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тоқ</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арық</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оқ</a:t>
            </a:r>
            <a:r>
              <a:rPr lang="ru-RU" sz="2800" i="1" dirty="0" smtClean="0">
                <a:effectLst/>
                <a:latin typeface="Times New Roman" panose="02020603050405020304" pitchFamily="18" charset="0"/>
                <a:ea typeface="Times New Roman" panose="02020603050405020304" pitchFamily="18" charset="0"/>
              </a:rPr>
              <a:t> сен: </a:t>
            </a:r>
            <a:r>
              <a:rPr lang="ru-RU" sz="2800" i="1" dirty="0" err="1" smtClean="0">
                <a:effectLst/>
                <a:latin typeface="Times New Roman" panose="02020603050405020304" pitchFamily="18" charset="0"/>
                <a:ea typeface="Times New Roman" panose="02020603050405020304" pitchFamily="18" charset="0"/>
              </a:rPr>
              <a:t>ачсың</a:t>
            </a:r>
            <a:r>
              <a:rPr lang="ru-RU" sz="2800" i="1" dirty="0" smtClean="0">
                <a:effectLst/>
                <a:latin typeface="Times New Roman" panose="02020603050405020304" pitchFamily="18" charset="0"/>
                <a:ea typeface="Times New Roman" panose="02020603050405020304" pitchFamily="18" charset="0"/>
              </a:rPr>
              <a:t> - </a:t>
            </a:r>
            <a:r>
              <a:rPr lang="ru-RU" sz="2800" i="1" dirty="0" err="1" smtClean="0">
                <a:effectLst/>
                <a:latin typeface="Times New Roman" panose="02020603050405020304" pitchFamily="18" charset="0"/>
                <a:ea typeface="Times New Roman" panose="02020603050405020304" pitchFamily="18" charset="0"/>
              </a:rPr>
              <a:t>тосық</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емезсен</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бір</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тодсад</a:t>
            </a:r>
            <a:r>
              <a:rPr lang="ru-RU" sz="2800" i="1" dirty="0" smtClean="0">
                <a:effectLst/>
                <a:latin typeface="Times New Roman" panose="02020603050405020304" pitchFamily="18" charset="0"/>
                <a:ea typeface="Times New Roman" panose="02020603050405020304" pitchFamily="18" charset="0"/>
              </a:rPr>
              <a:t> – </a:t>
            </a:r>
            <a:r>
              <a:rPr lang="ru-RU" sz="2800" i="1" dirty="0" err="1" smtClean="0">
                <a:effectLst/>
                <a:latin typeface="Times New Roman" panose="02020603050405020304" pitchFamily="18" charset="0"/>
                <a:ea typeface="Times New Roman" panose="02020603050405020304" pitchFamily="18" charset="0"/>
              </a:rPr>
              <a:t>ачсық</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емезсен</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Саң</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ащы</a:t>
            </a:r>
            <a:r>
              <a:rPr lang="ru-RU" sz="2800" i="1" dirty="0" smtClean="0">
                <a:effectLst/>
                <a:latin typeface="Times New Roman" panose="02020603050405020304" pitchFamily="18" charset="0"/>
                <a:ea typeface="Times New Roman" panose="02020603050405020304" pitchFamily="18" charset="0"/>
              </a:rPr>
              <a:t>.“ – </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Білік</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білмес</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кісілер</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ол</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сөзге</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еріп</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тәтті</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сөзге</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алданып</a:t>
            </a:r>
            <a:r>
              <a:rPr lang="ru-RU" sz="2800" dirty="0" smtClean="0">
                <a:effectLst/>
                <a:latin typeface="Times New Roman" panose="02020603050405020304" pitchFamily="18" charset="0"/>
                <a:ea typeface="Times New Roman" panose="02020603050405020304" pitchFamily="18" charset="0"/>
              </a:rPr>
              <a:t>” А.Б.) </a:t>
            </a:r>
            <a:r>
              <a:rPr lang="ru-RU" sz="2800" dirty="0" err="1" smtClean="0">
                <a:effectLst/>
                <a:latin typeface="Times New Roman" panose="02020603050405020304" pitchFamily="18" charset="0"/>
                <a:ea typeface="Times New Roman" panose="02020603050405020304" pitchFamily="18" charset="0"/>
              </a:rPr>
              <a:t>жақын</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барар</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көп</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кісі</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өлді</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Ол</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жерге</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барсаң</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түркі</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халқы</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өлмешісің</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Өтүкен</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жерінде</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отырып</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керуен</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жіберсең</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еш</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мұңың</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жоқ</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Өтүкен</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қойнауында</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отырсаң</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мәңгі</a:t>
            </a:r>
            <a:r>
              <a:rPr lang="ru-RU" sz="2800" dirty="0" smtClean="0">
                <a:effectLst/>
                <a:latin typeface="Times New Roman" panose="02020603050405020304" pitchFamily="18" charset="0"/>
                <a:ea typeface="Times New Roman" panose="02020603050405020304" pitchFamily="18" charset="0"/>
              </a:rPr>
              <a:t> ел </a:t>
            </a:r>
            <a:r>
              <a:rPr lang="ru-RU" sz="2800" dirty="0" err="1" smtClean="0">
                <a:effectLst/>
                <a:latin typeface="Times New Roman" panose="02020603050405020304" pitchFamily="18" charset="0"/>
                <a:ea typeface="Times New Roman" panose="02020603050405020304" pitchFamily="18" charset="0"/>
              </a:rPr>
              <a:t>ұстап</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отырасың</a:t>
            </a:r>
            <a:r>
              <a:rPr lang="ru-RU" sz="2800" dirty="0" smtClean="0">
                <a:effectLst/>
                <a:latin typeface="Times New Roman" panose="02020603050405020304" pitchFamily="18" charset="0"/>
                <a:ea typeface="Times New Roman" panose="02020603050405020304" pitchFamily="18" charset="0"/>
              </a:rPr>
              <a:t> сен. (Сонда) </a:t>
            </a:r>
            <a:r>
              <a:rPr lang="ru-RU" sz="2800" dirty="0" err="1" smtClean="0">
                <a:effectLst/>
                <a:latin typeface="Times New Roman" panose="02020603050405020304" pitchFamily="18" charset="0"/>
                <a:ea typeface="Times New Roman" panose="02020603050405020304" pitchFamily="18" charset="0"/>
              </a:rPr>
              <a:t>түркі</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халқы</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тоқ</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Ашсың</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ғой</a:t>
            </a:r>
            <a:r>
              <a:rPr lang="ru-RU" sz="2800" dirty="0" smtClean="0">
                <a:effectLst/>
                <a:latin typeface="Times New Roman" panose="02020603050405020304" pitchFamily="18" charset="0"/>
                <a:ea typeface="Times New Roman" panose="02020603050405020304" pitchFamily="18" charset="0"/>
              </a:rPr>
              <a:t> сен: </a:t>
            </a:r>
            <a:r>
              <a:rPr lang="ru-RU" sz="2800" dirty="0" err="1" smtClean="0">
                <a:effectLst/>
                <a:latin typeface="Times New Roman" panose="02020603050405020304" pitchFamily="18" charset="0"/>
                <a:ea typeface="Times New Roman" panose="02020603050405020304" pitchFamily="18" charset="0"/>
              </a:rPr>
              <a:t>аштықта</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тоқтықты</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түсінбейсің</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бір</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тойсаң</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аштықты</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ойлаймысың</a:t>
            </a:r>
            <a:r>
              <a:rPr lang="ru-RU" sz="2800" dirty="0" smtClean="0">
                <a:effectLst/>
                <a:latin typeface="Times New Roman" panose="02020603050405020304" pitchFamily="18" charset="0"/>
                <a:ea typeface="Times New Roman" panose="02020603050405020304" pitchFamily="18" charset="0"/>
              </a:rPr>
              <a:t> сен. (</a:t>
            </a:r>
            <a:r>
              <a:rPr lang="ru-RU" sz="2800" dirty="0" err="1" smtClean="0">
                <a:effectLst/>
                <a:latin typeface="Times New Roman" panose="02020603050405020304" pitchFamily="18" charset="0"/>
                <a:ea typeface="Times New Roman" panose="02020603050405020304" pitchFamily="18" charset="0"/>
              </a:rPr>
              <a:t>Ғ.Айдаров</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Күлтегін</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ескерткіші</a:t>
            </a:r>
            <a:r>
              <a:rPr lang="ru-RU" sz="2800" dirty="0" smtClean="0">
                <a:effectLst/>
                <a:latin typeface="Times New Roman" panose="02020603050405020304" pitchFamily="18" charset="0"/>
                <a:ea typeface="Times New Roman" panose="02020603050405020304" pitchFamily="18" charset="0"/>
              </a:rPr>
              <a:t>, Алматы, 1995, 194-бет).     </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0839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8786" y="346842"/>
            <a:ext cx="9616965" cy="6124754"/>
          </a:xfrm>
          <a:prstGeom prst="rect">
            <a:avLst/>
          </a:prstGeom>
        </p:spPr>
        <p:txBody>
          <a:bodyPr wrap="square">
            <a:spAutoFit/>
          </a:bodyPr>
          <a:lstStyle/>
          <a:p>
            <a:r>
              <a:rPr lang="kk-KZ" sz="2800" dirty="0" smtClean="0">
                <a:effectLst/>
                <a:latin typeface="Times New Roman" panose="02020603050405020304" pitchFamily="18" charset="0"/>
                <a:ea typeface="Times New Roman" panose="02020603050405020304" pitchFamily="18" charset="0"/>
              </a:rPr>
              <a:t>Ескерткіште </a:t>
            </a:r>
            <a:r>
              <a:rPr lang="ru-RU" sz="2800" dirty="0" err="1" smtClean="0">
                <a:effectLst/>
                <a:latin typeface="Times New Roman" panose="02020603050405020304" pitchFamily="18" charset="0"/>
                <a:ea typeface="Times New Roman" panose="02020603050405020304" pitchFamily="18" charset="0"/>
              </a:rPr>
              <a:t>түркілік</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мәдениетке</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тән</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ортақ</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көптеген</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танымдық</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түсініктерді</a:t>
            </a:r>
            <a:r>
              <a:rPr lang="ru-RU" sz="2800" dirty="0" smtClean="0">
                <a:effectLst/>
                <a:latin typeface="Times New Roman" panose="02020603050405020304" pitchFamily="18" charset="0"/>
                <a:ea typeface="Times New Roman" panose="02020603050405020304" pitchFamily="18" charset="0"/>
              </a:rPr>
              <a:t> де мол </a:t>
            </a:r>
            <a:r>
              <a:rPr lang="ru-RU" sz="2800" dirty="0" err="1" smtClean="0">
                <a:effectLst/>
                <a:latin typeface="Times New Roman" panose="02020603050405020304" pitchFamily="18" charset="0"/>
                <a:ea typeface="Times New Roman" panose="02020603050405020304" pitchFamily="18" charset="0"/>
              </a:rPr>
              <a:t>кездестіруге</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болар</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еді</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Айталық</a:t>
            </a:r>
            <a:r>
              <a:rPr lang="ru-RU" sz="2800" dirty="0" smtClean="0">
                <a:effectLst/>
                <a:latin typeface="Times New Roman" panose="02020603050405020304" pitchFamily="18" charset="0"/>
                <a:ea typeface="Times New Roman" panose="02020603050405020304" pitchFamily="18" charset="0"/>
              </a:rPr>
              <a:t>, </a:t>
            </a:r>
          </a:p>
          <a:p>
            <a:r>
              <a:rPr lang="ru-RU" sz="2800" i="1" dirty="0" err="1" smtClean="0">
                <a:effectLst/>
                <a:latin typeface="Times New Roman" panose="02020603050405020304" pitchFamily="18" charset="0"/>
                <a:ea typeface="Times New Roman" panose="02020603050405020304" pitchFamily="18" charset="0"/>
              </a:rPr>
              <a:t>Аруғ</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обуту</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иіг</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тіді</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өлімнен</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ұят</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күшті</a:t>
            </a:r>
            <a:r>
              <a:rPr lang="ru-RU" sz="2800" dirty="0" smtClean="0">
                <a:effectLst/>
                <a:latin typeface="Times New Roman" panose="02020603050405020304" pitchFamily="18" charset="0"/>
                <a:ea typeface="Times New Roman" panose="02020603050405020304" pitchFamily="18" charset="0"/>
              </a:rPr>
              <a:t>), </a:t>
            </a:r>
          </a:p>
          <a:p>
            <a:r>
              <a:rPr lang="ru-RU" sz="2800" i="1" dirty="0" err="1" smtClean="0">
                <a:effectLst/>
                <a:latin typeface="Times New Roman" panose="02020603050405020304" pitchFamily="18" charset="0"/>
                <a:ea typeface="Times New Roman" panose="02020603050405020304" pitchFamily="18" charset="0"/>
              </a:rPr>
              <a:t>келүр</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ерсер</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күч</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үнүр</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қол</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қосылса</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күш</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өсер</a:t>
            </a:r>
            <a:r>
              <a:rPr lang="ru-RU" sz="2800" i="1" dirty="0" smtClean="0">
                <a:effectLst/>
                <a:latin typeface="Times New Roman" panose="02020603050405020304" pitchFamily="18" charset="0"/>
                <a:ea typeface="Times New Roman" panose="02020603050405020304" pitchFamily="18" charset="0"/>
              </a:rPr>
              <a:t>), </a:t>
            </a:r>
          </a:p>
          <a:p>
            <a:r>
              <a:rPr lang="ru-RU" sz="2800" i="1" dirty="0" err="1" smtClean="0">
                <a:effectLst/>
                <a:latin typeface="Times New Roman" panose="02020603050405020304" pitchFamily="18" charset="0"/>
                <a:ea typeface="Times New Roman" panose="02020603050405020304" pitchFamily="18" charset="0"/>
              </a:rPr>
              <a:t>өд</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теңрі</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йасар</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кісі</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оғлу</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қол</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өлгелі</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төр-үмүс</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іті</a:t>
            </a:r>
            <a:r>
              <a:rPr lang="ru-RU" sz="2800" i="1" dirty="0" smtClean="0">
                <a:effectLst/>
                <a:latin typeface="Times New Roman" panose="02020603050405020304" pitchFamily="18" charset="0"/>
                <a:ea typeface="Times New Roman" panose="02020603050405020304" pitchFamily="18" charset="0"/>
              </a:rPr>
              <a:t> де </a:t>
            </a:r>
            <a:r>
              <a:rPr lang="ru-RU" sz="2800" i="1" dirty="0" err="1" smtClean="0">
                <a:effectLst/>
                <a:latin typeface="Times New Roman" panose="02020603050405020304" pitchFamily="18" charset="0"/>
                <a:ea typeface="Times New Roman" panose="02020603050405020304" pitchFamily="18" charset="0"/>
              </a:rPr>
              <a:t>көңүлте</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сығыт</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келсер</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тағдырды</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өзі</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жасар</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адам</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баласы</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бәрі</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өлгелі</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туған</a:t>
            </a:r>
            <a:r>
              <a:rPr lang="ru-RU" sz="2800" dirty="0" smtClean="0">
                <a:effectLst/>
                <a:latin typeface="Times New Roman" panose="02020603050405020304" pitchFamily="18" charset="0"/>
                <a:ea typeface="Times New Roman" panose="02020603050405020304" pitchFamily="18" charset="0"/>
              </a:rPr>
              <a:t>), </a:t>
            </a:r>
          </a:p>
          <a:p>
            <a:r>
              <a:rPr lang="ru-RU" sz="2800" i="1" dirty="0" err="1" smtClean="0">
                <a:effectLst/>
                <a:latin typeface="Times New Roman" panose="02020603050405020304" pitchFamily="18" charset="0"/>
                <a:ea typeface="Times New Roman" panose="02020603050405020304" pitchFamily="18" charset="0"/>
              </a:rPr>
              <a:t>йуйқа</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ерінліг</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топлағалу</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үчүз</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ерміс</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жұқаны</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бүктеу</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оңай</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еді</a:t>
            </a:r>
            <a:r>
              <a:rPr lang="ru-RU" sz="2800" dirty="0" smtClean="0">
                <a:effectLst/>
                <a:latin typeface="Times New Roman" panose="02020603050405020304" pitchFamily="18" charset="0"/>
                <a:ea typeface="Times New Roman" panose="02020603050405020304" pitchFamily="18" charset="0"/>
              </a:rPr>
              <a:t>), </a:t>
            </a:r>
          </a:p>
          <a:p>
            <a:r>
              <a:rPr lang="ru-RU" sz="2800" i="1" dirty="0" err="1" smtClean="0">
                <a:effectLst/>
                <a:latin typeface="Times New Roman" panose="02020603050405020304" pitchFamily="18" charset="0"/>
                <a:ea typeface="Times New Roman" panose="02020603050405020304" pitchFamily="18" charset="0"/>
              </a:rPr>
              <a:t>Иінче</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ерінліг</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үзгелі</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үчұз</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жіңішкені</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үзу</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оңай</a:t>
            </a:r>
            <a:r>
              <a:rPr lang="ru-RU" sz="2800" dirty="0" smtClean="0">
                <a:effectLst/>
                <a:latin typeface="Times New Roman" panose="02020603050405020304" pitchFamily="18" charset="0"/>
                <a:ea typeface="Times New Roman" panose="02020603050405020304" pitchFamily="18" charset="0"/>
              </a:rPr>
              <a:t>), </a:t>
            </a:r>
          </a:p>
          <a:p>
            <a:r>
              <a:rPr lang="ru-RU" sz="2800" i="1" dirty="0" err="1" smtClean="0">
                <a:effectLst/>
                <a:latin typeface="Times New Roman" panose="02020603050405020304" pitchFamily="18" charset="0"/>
                <a:ea typeface="Times New Roman" panose="02020603050405020304" pitchFamily="18" charset="0"/>
              </a:rPr>
              <a:t>йуйқа</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қалун</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болсар</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топлағулуқ</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алп</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ерміс</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жұқа</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қалыңдаса</a:t>
            </a:r>
            <a:r>
              <a:rPr lang="ru-RU" sz="2800" dirty="0" smtClean="0">
                <a:effectLst/>
                <a:latin typeface="Times New Roman" panose="02020603050405020304" pitchFamily="18" charset="0"/>
                <a:ea typeface="Times New Roman" panose="02020603050405020304" pitchFamily="18" charset="0"/>
              </a:rPr>
              <a:t>, оны тек </a:t>
            </a:r>
            <a:r>
              <a:rPr lang="ru-RU" sz="2800" dirty="0" err="1" smtClean="0">
                <a:effectLst/>
                <a:latin typeface="Times New Roman" panose="02020603050405020304" pitchFamily="18" charset="0"/>
                <a:ea typeface="Times New Roman" panose="02020603050405020304" pitchFamily="18" charset="0"/>
              </a:rPr>
              <a:t>бүктейді</a:t>
            </a:r>
            <a:r>
              <a:rPr lang="ru-RU" sz="2800" dirty="0" smtClean="0">
                <a:effectLst/>
                <a:latin typeface="Times New Roman" panose="02020603050405020304" pitchFamily="18" charset="0"/>
                <a:ea typeface="Times New Roman" panose="02020603050405020304" pitchFamily="18" charset="0"/>
              </a:rPr>
              <a:t>), </a:t>
            </a:r>
          </a:p>
          <a:p>
            <a:r>
              <a:rPr lang="ru-RU" sz="2800" i="1" dirty="0" err="1" smtClean="0">
                <a:effectLst/>
                <a:latin typeface="Times New Roman" panose="02020603050405020304" pitchFamily="18" charset="0"/>
                <a:ea typeface="Times New Roman" panose="02020603050405020304" pitchFamily="18" charset="0"/>
              </a:rPr>
              <a:t>иінче</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йоған</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болсар</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үзгүлүн</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алп</a:t>
            </a:r>
            <a:r>
              <a:rPr lang="ru-RU" sz="2800" i="1" dirty="0" smtClean="0">
                <a:effectLst/>
                <a:latin typeface="Times New Roman" panose="02020603050405020304" pitchFamily="18" charset="0"/>
                <a:ea typeface="Times New Roman" panose="02020603050405020304" pitchFamily="18" charset="0"/>
              </a:rPr>
              <a:t> </a:t>
            </a:r>
            <a:r>
              <a:rPr lang="ru-RU" sz="2800" i="1" dirty="0" err="1" smtClean="0">
                <a:effectLst/>
                <a:latin typeface="Times New Roman" panose="02020603050405020304" pitchFamily="18" charset="0"/>
                <a:ea typeface="Times New Roman" panose="02020603050405020304" pitchFamily="18" charset="0"/>
              </a:rPr>
              <a:t>ерміс</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жіңішке</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жуандаса</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алып</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бүктейді</a:t>
            </a:r>
            <a:r>
              <a:rPr lang="ru-RU" sz="2800" dirty="0" smtClean="0">
                <a:effectLst/>
                <a:latin typeface="Times New Roman" panose="02020603050405020304" pitchFamily="18" charset="0"/>
                <a:ea typeface="Times New Roman" panose="02020603050405020304" pitchFamily="18" charset="0"/>
              </a:rPr>
              <a:t>) </a:t>
            </a:r>
            <a:r>
              <a:rPr lang="ru-RU" sz="2800" dirty="0" err="1" smtClean="0">
                <a:effectLst/>
                <a:latin typeface="Times New Roman" panose="02020603050405020304" pitchFamily="18" charset="0"/>
                <a:ea typeface="Times New Roman" panose="02020603050405020304" pitchFamily="18" charset="0"/>
              </a:rPr>
              <a:t>т.б</a:t>
            </a:r>
            <a:endParaRPr lang="ru-RU" sz="2800" dirty="0"/>
          </a:p>
        </p:txBody>
      </p:sp>
    </p:spTree>
    <p:extLst>
      <p:ext uri="{BB962C8B-B14F-4D97-AF65-F5344CB8AC3E}">
        <p14:creationId xmlns:p14="http://schemas.microsoft.com/office/powerpoint/2010/main" val="3118822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800</Words>
  <Application>Microsoft Office PowerPoint</Application>
  <PresentationFormat>Широкоэкранный</PresentationFormat>
  <Paragraphs>34</Paragraphs>
  <Slides>13</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Calibri Light</vt:lpstr>
      <vt:lpstr>Times Kaz</vt:lpstr>
      <vt:lpstr>Times New Roman</vt:lpstr>
      <vt:lpstr>Тема Office</vt:lpstr>
      <vt:lpstr>4-дәріс    Йоллығ Тегін – түркі мәдениетінің бастауын қалыптастырған тұлға                                             профессор А. Салқынбай</vt:lpstr>
      <vt:lpstr>         Тарихи көне ескерткіштердің ішіндегі ең көлемдісі, әрі тарихи құнды материалдарға бай, әдеби-көркем шығарма ретінде бағаланып жүргені – “Күлтегін“, “Тоныкөк“, “Білге қаған“ т.б. Мұрағаттар тілі – өз кезеңіндегі әдеби тіл үлгілері. Оғыздарға, қыпшақтарға, арғу, чығыл, ұйғыр, қырғызға ортақ, түсінікті тіл. Зерттеушілер И.А.Батманов, А.М.Щербак, М.Д.Насилов, С.Е.Малов, Д.Д.Васильев, Ғ.Айдаров, А.С.Аманжолов, М.Томанов т.б. ғалымдар еңбектерінде мұрағаттар тілінің тілдік, стильдік ерекшеліктерінің жақын екенін атап көрсетеді</vt:lpstr>
      <vt:lpstr>Презентация PowerPoint</vt:lpstr>
      <vt:lpstr>Презентация PowerPoint</vt:lpstr>
      <vt:lpstr>Қазақ мәдениетінің көне бастауында тұрған Орхон-Енесай жазуы таңбаларының шығуы туралы қалыптасқан әртүрлі пікірлер бар. Түркі алфавиті ру таңбаларынан шықты дегенді кезінде Н.А.Аристов, Н.Т.Маллицкий негіздесе (Н.Т.Маллицкий “О связи тюркских тамг”. ПТКЛА, 1929, Т.3.), В.Томсен, В.А.Лившиц, С.Г.Кляшторный т.б. ғалымдар бұл жазу негізін арамей алфавитінен алатындығын, яғни Орхон алфавитіндегі 38 әріптің 23 әрпі арамей, пехлеви-семит, соғды таңбасымен ұқсас та, қалғаны құранды деген тұжырым айтады. Шынында да, жазу – адамзаттық игілік болғандықтан, кез келген жазу үлгісі – адамзатқа ортақ құндылық ретінде бағалануы тиіс. Жазу өнерінің пайда болуы да бүкіл адам баласының таным бесігінде болған деп пайымдаймыз.</vt:lpstr>
      <vt:lpstr>Презентация PowerPoint</vt:lpstr>
      <vt:lpstr>     СӨЗ ЖҮЙЕСІ:   1. Түркі жазу мәдениеті болды; Ол жазу – дыбыстық жазу! 2. Авторлық әдеби шығарма жазылды. Яғни әдеби тіл қалыптасты.  3. Йоллығ тегін – алғашқы аты белгілі жазушы. Әлемдік кеңістікте орны айқын.  4. Йоллық тегін еңбегі «Күлтегін» мен «Білге қаған» жыры.  5. Йоллық тегін еңбегінде нақты тарихи деректер бар.  6. Түркілік дүниетаным бар (Ер-Әйел, Ел қорғау, Батыр –Ер, Дипломатия, Сауда, ).  7. Түркілік базалық кодтық ұғымдар бар.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4-дәріс    Йоллығ Тегін – түркі мәдениетінің бастауын қалыптастырған тұлға                                             профессор А. Салқынбай</dc:title>
  <dc:creator>Anar Salkinbay</dc:creator>
  <cp:lastModifiedBy>Anar Salkinbay</cp:lastModifiedBy>
  <cp:revision>11</cp:revision>
  <dcterms:created xsi:type="dcterms:W3CDTF">2020-10-07T05:00:39Z</dcterms:created>
  <dcterms:modified xsi:type="dcterms:W3CDTF">2020-10-07T08:03:03Z</dcterms:modified>
</cp:coreProperties>
</file>